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64" r:id="rId3"/>
    <p:sldId id="293" r:id="rId4"/>
    <p:sldId id="288" r:id="rId5"/>
    <p:sldId id="272" r:id="rId6"/>
    <p:sldId id="282" r:id="rId7"/>
    <p:sldId id="266" r:id="rId8"/>
    <p:sldId id="273" r:id="rId9"/>
    <p:sldId id="257" r:id="rId10"/>
    <p:sldId id="269" r:id="rId11"/>
    <p:sldId id="276" r:id="rId12"/>
    <p:sldId id="278" r:id="rId13"/>
    <p:sldId id="270" r:id="rId14"/>
    <p:sldId id="259" r:id="rId15"/>
    <p:sldId id="271" r:id="rId16"/>
    <p:sldId id="295" r:id="rId17"/>
    <p:sldId id="292" r:id="rId18"/>
    <p:sldId id="284" r:id="rId19"/>
    <p:sldId id="291" r:id="rId20"/>
    <p:sldId id="290" r:id="rId21"/>
    <p:sldId id="289" r:id="rId22"/>
    <p:sldId id="286" r:id="rId23"/>
    <p:sldId id="296" r:id="rId24"/>
    <p:sldId id="294" r:id="rId25"/>
    <p:sldId id="279" r:id="rId26"/>
    <p:sldId id="281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CC99FF"/>
    <a:srgbClr val="6E97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03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0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98834632409265E-2"/>
          <c:y val="3.5013007813946589E-2"/>
          <c:w val="0.88337270341207352"/>
          <c:h val="0.8326195683872849"/>
        </c:manualLayout>
      </c:layout>
      <c:scatterChart>
        <c:scatterStyle val="lineMarker"/>
        <c:varyColors val="0"/>
        <c:ser>
          <c:idx val="1"/>
          <c:order val="0"/>
          <c:tx>
            <c:strRef>
              <c:f>DECOMPOSE!$A$7</c:f>
              <c:strCache>
                <c:ptCount val="1"/>
                <c:pt idx="0">
                  <c:v>DECOMP</c:v>
                </c:pt>
              </c:strCache>
            </c:strRef>
          </c:tx>
          <c:marker>
            <c:symbol val="circle"/>
            <c:size val="7"/>
          </c:marker>
          <c:errBars>
            <c:errDir val="y"/>
            <c:errBarType val="both"/>
            <c:errValType val="cust"/>
            <c:noEndCap val="0"/>
            <c:plus>
              <c:numRef>
                <c:f>DECOMPOSE!$DH$8:$FE$8</c:f>
                <c:numCache>
                  <c:formatCode>General</c:formatCode>
                  <c:ptCount val="50"/>
                  <c:pt idx="0">
                    <c:v>0.31244866148810269</c:v>
                  </c:pt>
                  <c:pt idx="1">
                    <c:v>0.37410627053347717</c:v>
                  </c:pt>
                  <c:pt idx="2">
                    <c:v>0.26752749095520439</c:v>
                  </c:pt>
                  <c:pt idx="3">
                    <c:v>0.26259976011413422</c:v>
                  </c:pt>
                  <c:pt idx="4">
                    <c:v>0.30589110539796527</c:v>
                  </c:pt>
                  <c:pt idx="5">
                    <c:v>0.33934192388892104</c:v>
                  </c:pt>
                  <c:pt idx="6">
                    <c:v>0.33838828522092518</c:v>
                  </c:pt>
                  <c:pt idx="7">
                    <c:v>0.32273802499961052</c:v>
                  </c:pt>
                  <c:pt idx="8">
                    <c:v>0.32113761621953429</c:v>
                  </c:pt>
                  <c:pt idx="9">
                    <c:v>0.28565806015516715</c:v>
                  </c:pt>
                  <c:pt idx="10">
                    <c:v>0.32284846491981845</c:v>
                  </c:pt>
                  <c:pt idx="11">
                    <c:v>0.28470966002377956</c:v>
                  </c:pt>
                  <c:pt idx="12">
                    <c:v>0.28504506304998539</c:v>
                  </c:pt>
                  <c:pt idx="13">
                    <c:v>0.24529118182766252</c:v>
                  </c:pt>
                  <c:pt idx="14">
                    <c:v>0.23517845288379363</c:v>
                  </c:pt>
                  <c:pt idx="15">
                    <c:v>0.24442561192931911</c:v>
                  </c:pt>
                  <c:pt idx="16">
                    <c:v>0.236432387758226</c:v>
                  </c:pt>
                  <c:pt idx="17">
                    <c:v>0.25890555751136429</c:v>
                  </c:pt>
                  <c:pt idx="18">
                    <c:v>0.22921188196117812</c:v>
                  </c:pt>
                  <c:pt idx="19">
                    <c:v>0.23553566780020102</c:v>
                  </c:pt>
                  <c:pt idx="20">
                    <c:v>0.22712248061733076</c:v>
                  </c:pt>
                  <c:pt idx="21">
                    <c:v>0.21078351303981216</c:v>
                  </c:pt>
                  <c:pt idx="22">
                    <c:v>0.25248357083438427</c:v>
                  </c:pt>
                  <c:pt idx="23">
                    <c:v>0.23923410207170515</c:v>
                  </c:pt>
                  <c:pt idx="24">
                    <c:v>0.21888799036810547</c:v>
                  </c:pt>
                  <c:pt idx="25">
                    <c:v>0.21534404805397933</c:v>
                  </c:pt>
                  <c:pt idx="26">
                    <c:v>0.31802538758423909</c:v>
                  </c:pt>
                  <c:pt idx="27">
                    <c:v>0.24901492161579178</c:v>
                  </c:pt>
                  <c:pt idx="28">
                    <c:v>0.26461521344116151</c:v>
                  </c:pt>
                  <c:pt idx="29">
                    <c:v>0.23002174134519576</c:v>
                  </c:pt>
                  <c:pt idx="30">
                    <c:v>0.29198871501114071</c:v>
                  </c:pt>
                  <c:pt idx="31">
                    <c:v>0.28957120124131663</c:v>
                  </c:pt>
                  <c:pt idx="32">
                    <c:v>0.28550265918518741</c:v>
                  </c:pt>
                  <c:pt idx="33">
                    <c:v>0.21448342183067295</c:v>
                  </c:pt>
                  <c:pt idx="34">
                    <c:v>0.19907644023078092</c:v>
                  </c:pt>
                  <c:pt idx="35">
                    <c:v>0.19985722686151561</c:v>
                  </c:pt>
                  <c:pt idx="36">
                    <c:v>0.17951161958772086</c:v>
                  </c:pt>
                  <c:pt idx="37">
                    <c:v>0.2097906474485198</c:v>
                  </c:pt>
                  <c:pt idx="38">
                    <c:v>0.23938795960617931</c:v>
                  </c:pt>
                  <c:pt idx="39">
                    <c:v>0.22374631146954113</c:v>
                  </c:pt>
                  <c:pt idx="40">
                    <c:v>0.17631131977972697</c:v>
                  </c:pt>
                  <c:pt idx="41">
                    <c:v>0.1767078781251836</c:v>
                  </c:pt>
                  <c:pt idx="42">
                    <c:v>0.18289141374062939</c:v>
                  </c:pt>
                  <c:pt idx="43">
                    <c:v>0.18951971657474911</c:v>
                  </c:pt>
                  <c:pt idx="44">
                    <c:v>0.15575515719798025</c:v>
                  </c:pt>
                  <c:pt idx="45">
                    <c:v>0.19247984014224825</c:v>
                  </c:pt>
                  <c:pt idx="46">
                    <c:v>0.17168714525096193</c:v>
                  </c:pt>
                  <c:pt idx="47">
                    <c:v>0.17117880211834816</c:v>
                  </c:pt>
                  <c:pt idx="48">
                    <c:v>0.15018562399458127</c:v>
                  </c:pt>
                  <c:pt idx="49">
                    <c:v>0.16812479851807766</c:v>
                  </c:pt>
                </c:numCache>
              </c:numRef>
            </c:plus>
            <c:minus>
              <c:numRef>
                <c:f>DECOMPOSE!$DH$8:$FE$8</c:f>
                <c:numCache>
                  <c:formatCode>General</c:formatCode>
                  <c:ptCount val="50"/>
                  <c:pt idx="0">
                    <c:v>0.31244866148810269</c:v>
                  </c:pt>
                  <c:pt idx="1">
                    <c:v>0.37410627053347717</c:v>
                  </c:pt>
                  <c:pt idx="2">
                    <c:v>0.26752749095520439</c:v>
                  </c:pt>
                  <c:pt idx="3">
                    <c:v>0.26259976011413422</c:v>
                  </c:pt>
                  <c:pt idx="4">
                    <c:v>0.30589110539796527</c:v>
                  </c:pt>
                  <c:pt idx="5">
                    <c:v>0.33934192388892104</c:v>
                  </c:pt>
                  <c:pt idx="6">
                    <c:v>0.33838828522092518</c:v>
                  </c:pt>
                  <c:pt idx="7">
                    <c:v>0.32273802499961052</c:v>
                  </c:pt>
                  <c:pt idx="8">
                    <c:v>0.32113761621953429</c:v>
                  </c:pt>
                  <c:pt idx="9">
                    <c:v>0.28565806015516715</c:v>
                  </c:pt>
                  <c:pt idx="10">
                    <c:v>0.32284846491981845</c:v>
                  </c:pt>
                  <c:pt idx="11">
                    <c:v>0.28470966002377956</c:v>
                  </c:pt>
                  <c:pt idx="12">
                    <c:v>0.28504506304998539</c:v>
                  </c:pt>
                  <c:pt idx="13">
                    <c:v>0.24529118182766252</c:v>
                  </c:pt>
                  <c:pt idx="14">
                    <c:v>0.23517845288379363</c:v>
                  </c:pt>
                  <c:pt idx="15">
                    <c:v>0.24442561192931911</c:v>
                  </c:pt>
                  <c:pt idx="16">
                    <c:v>0.236432387758226</c:v>
                  </c:pt>
                  <c:pt idx="17">
                    <c:v>0.25890555751136429</c:v>
                  </c:pt>
                  <c:pt idx="18">
                    <c:v>0.22921188196117812</c:v>
                  </c:pt>
                  <c:pt idx="19">
                    <c:v>0.23553566780020102</c:v>
                  </c:pt>
                  <c:pt idx="20">
                    <c:v>0.22712248061733076</c:v>
                  </c:pt>
                  <c:pt idx="21">
                    <c:v>0.21078351303981216</c:v>
                  </c:pt>
                  <c:pt idx="22">
                    <c:v>0.25248357083438427</c:v>
                  </c:pt>
                  <c:pt idx="23">
                    <c:v>0.23923410207170515</c:v>
                  </c:pt>
                  <c:pt idx="24">
                    <c:v>0.21888799036810547</c:v>
                  </c:pt>
                  <c:pt idx="25">
                    <c:v>0.21534404805397933</c:v>
                  </c:pt>
                  <c:pt idx="26">
                    <c:v>0.31802538758423909</c:v>
                  </c:pt>
                  <c:pt idx="27">
                    <c:v>0.24901492161579178</c:v>
                  </c:pt>
                  <c:pt idx="28">
                    <c:v>0.26461521344116151</c:v>
                  </c:pt>
                  <c:pt idx="29">
                    <c:v>0.23002174134519576</c:v>
                  </c:pt>
                  <c:pt idx="30">
                    <c:v>0.29198871501114071</c:v>
                  </c:pt>
                  <c:pt idx="31">
                    <c:v>0.28957120124131663</c:v>
                  </c:pt>
                  <c:pt idx="32">
                    <c:v>0.28550265918518741</c:v>
                  </c:pt>
                  <c:pt idx="33">
                    <c:v>0.21448342183067295</c:v>
                  </c:pt>
                  <c:pt idx="34">
                    <c:v>0.19907644023078092</c:v>
                  </c:pt>
                  <c:pt idx="35">
                    <c:v>0.19985722686151561</c:v>
                  </c:pt>
                  <c:pt idx="36">
                    <c:v>0.17951161958772086</c:v>
                  </c:pt>
                  <c:pt idx="37">
                    <c:v>0.2097906474485198</c:v>
                  </c:pt>
                  <c:pt idx="38">
                    <c:v>0.23938795960617931</c:v>
                  </c:pt>
                  <c:pt idx="39">
                    <c:v>0.22374631146954113</c:v>
                  </c:pt>
                  <c:pt idx="40">
                    <c:v>0.17631131977972697</c:v>
                  </c:pt>
                  <c:pt idx="41">
                    <c:v>0.1767078781251836</c:v>
                  </c:pt>
                  <c:pt idx="42">
                    <c:v>0.18289141374062939</c:v>
                  </c:pt>
                  <c:pt idx="43">
                    <c:v>0.18951971657474911</c:v>
                  </c:pt>
                  <c:pt idx="44">
                    <c:v>0.15575515719798025</c:v>
                  </c:pt>
                  <c:pt idx="45">
                    <c:v>0.19247984014224825</c:v>
                  </c:pt>
                  <c:pt idx="46">
                    <c:v>0.17168714525096193</c:v>
                  </c:pt>
                  <c:pt idx="47">
                    <c:v>0.17117880211834816</c:v>
                  </c:pt>
                  <c:pt idx="48">
                    <c:v>0.15018562399458127</c:v>
                  </c:pt>
                  <c:pt idx="49">
                    <c:v>0.16812479851807766</c:v>
                  </c:pt>
                </c:numCache>
              </c:numRef>
            </c:minus>
            <c:spPr>
              <a:ln>
                <a:solidFill>
                  <a:srgbClr val="C00000"/>
                </a:solidFill>
              </a:ln>
            </c:spPr>
          </c:errBars>
          <c:xVal>
            <c:numRef>
              <c:f>DECOMPOSE!$DH$3:$FE$3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DECOMPOSE!$DH$7:$FE$7</c:f>
              <c:numCache>
                <c:formatCode>0.00</c:formatCode>
                <c:ptCount val="50"/>
                <c:pt idx="0">
                  <c:v>12.065745892857146</c:v>
                </c:pt>
                <c:pt idx="1">
                  <c:v>10.348725850000001</c:v>
                </c:pt>
                <c:pt idx="2">
                  <c:v>9.5224779261904775</c:v>
                </c:pt>
                <c:pt idx="3">
                  <c:v>9.2762404500000013</c:v>
                </c:pt>
                <c:pt idx="4">
                  <c:v>8.7958914809523794</c:v>
                </c:pt>
                <c:pt idx="5">
                  <c:v>9.2853957619047609</c:v>
                </c:pt>
                <c:pt idx="6">
                  <c:v>9.0195958285714291</c:v>
                </c:pt>
                <c:pt idx="7">
                  <c:v>8.888189911904762</c:v>
                </c:pt>
                <c:pt idx="8">
                  <c:v>8.9091819857142855</c:v>
                </c:pt>
                <c:pt idx="9">
                  <c:v>8.6806981857142862</c:v>
                </c:pt>
                <c:pt idx="10">
                  <c:v>8.7677036119047642</c:v>
                </c:pt>
                <c:pt idx="11">
                  <c:v>8.348099283333335</c:v>
                </c:pt>
                <c:pt idx="12">
                  <c:v>8.3186036761904774</c:v>
                </c:pt>
                <c:pt idx="13">
                  <c:v>8.1473800880952378</c:v>
                </c:pt>
                <c:pt idx="14">
                  <c:v>7.8137983095238086</c:v>
                </c:pt>
                <c:pt idx="15">
                  <c:v>7.9948348666666655</c:v>
                </c:pt>
                <c:pt idx="16">
                  <c:v>8.0241606023809506</c:v>
                </c:pt>
                <c:pt idx="17">
                  <c:v>7.9741323238095232</c:v>
                </c:pt>
                <c:pt idx="18">
                  <c:v>8.0657656904761925</c:v>
                </c:pt>
                <c:pt idx="19">
                  <c:v>8.1403761595238091</c:v>
                </c:pt>
                <c:pt idx="20">
                  <c:v>7.8576031023809509</c:v>
                </c:pt>
                <c:pt idx="21">
                  <c:v>7.7124680785714297</c:v>
                </c:pt>
                <c:pt idx="22">
                  <c:v>7.9017426285714274</c:v>
                </c:pt>
                <c:pt idx="23">
                  <c:v>7.4041865023809521</c:v>
                </c:pt>
                <c:pt idx="24">
                  <c:v>7.552033797619047</c:v>
                </c:pt>
                <c:pt idx="25">
                  <c:v>7.7233649619047613</c:v>
                </c:pt>
                <c:pt idx="26">
                  <c:v>7.8376559690476206</c:v>
                </c:pt>
                <c:pt idx="27">
                  <c:v>7.6844742785714271</c:v>
                </c:pt>
                <c:pt idx="28">
                  <c:v>7.7500738380952381</c:v>
                </c:pt>
                <c:pt idx="29">
                  <c:v>7.4201336000000016</c:v>
                </c:pt>
                <c:pt idx="30">
                  <c:v>7.887493111904762</c:v>
                </c:pt>
                <c:pt idx="31">
                  <c:v>7.6607535309523795</c:v>
                </c:pt>
                <c:pt idx="32">
                  <c:v>7.6202355833333355</c:v>
                </c:pt>
                <c:pt idx="33">
                  <c:v>7.4643832595238093</c:v>
                </c:pt>
                <c:pt idx="34">
                  <c:v>7.2365915571428596</c:v>
                </c:pt>
                <c:pt idx="35">
                  <c:v>7.1969616333333333</c:v>
                </c:pt>
                <c:pt idx="36">
                  <c:v>6.8277916238095244</c:v>
                </c:pt>
                <c:pt idx="37">
                  <c:v>7.1851651309523819</c:v>
                </c:pt>
                <c:pt idx="38">
                  <c:v>7.3222120238095227</c:v>
                </c:pt>
                <c:pt idx="39">
                  <c:v>7.4468301619047637</c:v>
                </c:pt>
                <c:pt idx="40">
                  <c:v>7.0224627690476193</c:v>
                </c:pt>
                <c:pt idx="41">
                  <c:v>6.8985926333333323</c:v>
                </c:pt>
                <c:pt idx="42">
                  <c:v>7.0301148857142879</c:v>
                </c:pt>
                <c:pt idx="43">
                  <c:v>7.1356266071428562</c:v>
                </c:pt>
                <c:pt idx="44">
                  <c:v>6.9003970928571432</c:v>
                </c:pt>
                <c:pt idx="45">
                  <c:v>6.8366958523809531</c:v>
                </c:pt>
                <c:pt idx="46">
                  <c:v>6.8547624119047628</c:v>
                </c:pt>
                <c:pt idx="47">
                  <c:v>6.8782597285714289</c:v>
                </c:pt>
                <c:pt idx="48">
                  <c:v>6.7282830047619067</c:v>
                </c:pt>
                <c:pt idx="49">
                  <c:v>6.6607469904761913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895-44A8-8B2C-86E45C2FD1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2990336"/>
        <c:axId val="312816000"/>
      </c:scatterChart>
      <c:valAx>
        <c:axId val="312990336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312816000"/>
        <c:crosses val="autoZero"/>
        <c:crossBetween val="midCat"/>
        <c:majorUnit val="10"/>
      </c:valAx>
      <c:valAx>
        <c:axId val="312816000"/>
        <c:scaling>
          <c:orientation val="minMax"/>
          <c:max val="13"/>
          <c:min val="5"/>
        </c:scaling>
        <c:delete val="0"/>
        <c:axPos val="l"/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312990336"/>
        <c:crosses val="autoZero"/>
        <c:crossBetween val="midCat"/>
        <c:majorUnit val="2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198834632409265E-2"/>
          <c:y val="3.5013007813946589E-2"/>
          <c:w val="0.88337270341207352"/>
          <c:h val="0.8326195683872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DECOMPOSE!$A$5</c:f>
              <c:strCache>
                <c:ptCount val="1"/>
                <c:pt idx="0">
                  <c:v>COMP</c:v>
                </c:pt>
              </c:strCache>
            </c:strRef>
          </c:tx>
          <c:marker>
            <c:symbol val="circle"/>
            <c:size val="7"/>
          </c:marker>
          <c:errBars>
            <c:errDir val="y"/>
            <c:errBarType val="both"/>
            <c:errValType val="cust"/>
            <c:noEndCap val="0"/>
            <c:plus>
              <c:numRef>
                <c:f>DECOMPOSE!$DH$6:$FE$6</c:f>
                <c:numCache>
                  <c:formatCode>General</c:formatCode>
                  <c:ptCount val="50"/>
                  <c:pt idx="0">
                    <c:v>0.24003981785341982</c:v>
                  </c:pt>
                  <c:pt idx="1">
                    <c:v>0.292721988327522</c:v>
                  </c:pt>
                  <c:pt idx="2">
                    <c:v>0.2500293177286641</c:v>
                  </c:pt>
                  <c:pt idx="3">
                    <c:v>0.27224214452267487</c:v>
                  </c:pt>
                  <c:pt idx="4">
                    <c:v>0.31522072097952608</c:v>
                  </c:pt>
                  <c:pt idx="5">
                    <c:v>0.21900762704896731</c:v>
                  </c:pt>
                  <c:pt idx="6">
                    <c:v>0.20366408925984233</c:v>
                  </c:pt>
                  <c:pt idx="7">
                    <c:v>0.20193303641839822</c:v>
                  </c:pt>
                  <c:pt idx="8">
                    <c:v>0.18836048583161186</c:v>
                  </c:pt>
                  <c:pt idx="9">
                    <c:v>0.19788737832833522</c:v>
                  </c:pt>
                  <c:pt idx="10">
                    <c:v>0.19868615979030257</c:v>
                  </c:pt>
                  <c:pt idx="11">
                    <c:v>0.20216117316022272</c:v>
                  </c:pt>
                  <c:pt idx="12">
                    <c:v>0.19781104169866695</c:v>
                  </c:pt>
                  <c:pt idx="13">
                    <c:v>0.18553336618949129</c:v>
                  </c:pt>
                  <c:pt idx="14">
                    <c:v>0.21222855430515372</c:v>
                  </c:pt>
                  <c:pt idx="15">
                    <c:v>0.33349224940857009</c:v>
                  </c:pt>
                  <c:pt idx="16">
                    <c:v>0.32194347280341773</c:v>
                  </c:pt>
                  <c:pt idx="17">
                    <c:v>0.17230987238924533</c:v>
                  </c:pt>
                  <c:pt idx="18">
                    <c:v>0.16992541219835883</c:v>
                  </c:pt>
                  <c:pt idx="19">
                    <c:v>0.20516043161383393</c:v>
                  </c:pt>
                  <c:pt idx="20">
                    <c:v>0.18952286909247318</c:v>
                  </c:pt>
                  <c:pt idx="21">
                    <c:v>0.19989834177080176</c:v>
                  </c:pt>
                  <c:pt idx="22">
                    <c:v>0.1601436353570827</c:v>
                  </c:pt>
                  <c:pt idx="23">
                    <c:v>0.20014389029942994</c:v>
                  </c:pt>
                  <c:pt idx="24">
                    <c:v>0.18084500628411368</c:v>
                  </c:pt>
                  <c:pt idx="25">
                    <c:v>0.15915730572923251</c:v>
                  </c:pt>
                  <c:pt idx="26">
                    <c:v>0.21190734039266029</c:v>
                  </c:pt>
                  <c:pt idx="27">
                    <c:v>0.23006957151122573</c:v>
                  </c:pt>
                  <c:pt idx="28">
                    <c:v>0.18220510433607429</c:v>
                  </c:pt>
                  <c:pt idx="29">
                    <c:v>0.19825460518551291</c:v>
                  </c:pt>
                  <c:pt idx="30">
                    <c:v>0.23033532632578921</c:v>
                  </c:pt>
                  <c:pt idx="31">
                    <c:v>0.17607297868417054</c:v>
                  </c:pt>
                  <c:pt idx="32">
                    <c:v>0.17763186956302976</c:v>
                  </c:pt>
                  <c:pt idx="33">
                    <c:v>0.20208236360169615</c:v>
                  </c:pt>
                  <c:pt idx="34">
                    <c:v>0.20018415137952758</c:v>
                  </c:pt>
                  <c:pt idx="35">
                    <c:v>0.18820722039045398</c:v>
                  </c:pt>
                  <c:pt idx="36">
                    <c:v>0.20429400020360899</c:v>
                  </c:pt>
                  <c:pt idx="37">
                    <c:v>0.23886811761601892</c:v>
                  </c:pt>
                  <c:pt idx="38">
                    <c:v>0.21267525511067353</c:v>
                  </c:pt>
                  <c:pt idx="39">
                    <c:v>0.21463497902418027</c:v>
                  </c:pt>
                  <c:pt idx="40">
                    <c:v>0.20320804645405285</c:v>
                  </c:pt>
                  <c:pt idx="41">
                    <c:v>0.19922716917766423</c:v>
                  </c:pt>
                  <c:pt idx="42">
                    <c:v>0.20779434498162955</c:v>
                  </c:pt>
                  <c:pt idx="43">
                    <c:v>0.20386232262068987</c:v>
                  </c:pt>
                  <c:pt idx="44">
                    <c:v>0.24705591530694726</c:v>
                  </c:pt>
                  <c:pt idx="45">
                    <c:v>0.1873679782010611</c:v>
                  </c:pt>
                  <c:pt idx="46">
                    <c:v>0.20377057170635504</c:v>
                  </c:pt>
                  <c:pt idx="47">
                    <c:v>0.17342940587582864</c:v>
                  </c:pt>
                  <c:pt idx="48">
                    <c:v>0.20205286078681894</c:v>
                  </c:pt>
                  <c:pt idx="49">
                    <c:v>0.19535644471217564</c:v>
                  </c:pt>
                </c:numCache>
              </c:numRef>
            </c:plus>
            <c:minus>
              <c:numRef>
                <c:f>DECOMPOSE!$DH$6:$FE$6</c:f>
                <c:numCache>
                  <c:formatCode>General</c:formatCode>
                  <c:ptCount val="50"/>
                  <c:pt idx="0">
                    <c:v>0.24003981785341982</c:v>
                  </c:pt>
                  <c:pt idx="1">
                    <c:v>0.292721988327522</c:v>
                  </c:pt>
                  <c:pt idx="2">
                    <c:v>0.2500293177286641</c:v>
                  </c:pt>
                  <c:pt idx="3">
                    <c:v>0.27224214452267487</c:v>
                  </c:pt>
                  <c:pt idx="4">
                    <c:v>0.31522072097952608</c:v>
                  </c:pt>
                  <c:pt idx="5">
                    <c:v>0.21900762704896731</c:v>
                  </c:pt>
                  <c:pt idx="6">
                    <c:v>0.20366408925984233</c:v>
                  </c:pt>
                  <c:pt idx="7">
                    <c:v>0.20193303641839822</c:v>
                  </c:pt>
                  <c:pt idx="8">
                    <c:v>0.18836048583161186</c:v>
                  </c:pt>
                  <c:pt idx="9">
                    <c:v>0.19788737832833522</c:v>
                  </c:pt>
                  <c:pt idx="10">
                    <c:v>0.19868615979030257</c:v>
                  </c:pt>
                  <c:pt idx="11">
                    <c:v>0.20216117316022272</c:v>
                  </c:pt>
                  <c:pt idx="12">
                    <c:v>0.19781104169866695</c:v>
                  </c:pt>
                  <c:pt idx="13">
                    <c:v>0.18553336618949129</c:v>
                  </c:pt>
                  <c:pt idx="14">
                    <c:v>0.21222855430515372</c:v>
                  </c:pt>
                  <c:pt idx="15">
                    <c:v>0.33349224940857009</c:v>
                  </c:pt>
                  <c:pt idx="16">
                    <c:v>0.32194347280341773</c:v>
                  </c:pt>
                  <c:pt idx="17">
                    <c:v>0.17230987238924533</c:v>
                  </c:pt>
                  <c:pt idx="18">
                    <c:v>0.16992541219835883</c:v>
                  </c:pt>
                  <c:pt idx="19">
                    <c:v>0.20516043161383393</c:v>
                  </c:pt>
                  <c:pt idx="20">
                    <c:v>0.18952286909247318</c:v>
                  </c:pt>
                  <c:pt idx="21">
                    <c:v>0.19989834177080176</c:v>
                  </c:pt>
                  <c:pt idx="22">
                    <c:v>0.1601436353570827</c:v>
                  </c:pt>
                  <c:pt idx="23">
                    <c:v>0.20014389029942994</c:v>
                  </c:pt>
                  <c:pt idx="24">
                    <c:v>0.18084500628411368</c:v>
                  </c:pt>
                  <c:pt idx="25">
                    <c:v>0.15915730572923251</c:v>
                  </c:pt>
                  <c:pt idx="26">
                    <c:v>0.21190734039266029</c:v>
                  </c:pt>
                  <c:pt idx="27">
                    <c:v>0.23006957151122573</c:v>
                  </c:pt>
                  <c:pt idx="28">
                    <c:v>0.18220510433607429</c:v>
                  </c:pt>
                  <c:pt idx="29">
                    <c:v>0.19825460518551291</c:v>
                  </c:pt>
                  <c:pt idx="30">
                    <c:v>0.23033532632578921</c:v>
                  </c:pt>
                  <c:pt idx="31">
                    <c:v>0.17607297868417054</c:v>
                  </c:pt>
                  <c:pt idx="32">
                    <c:v>0.17763186956302976</c:v>
                  </c:pt>
                  <c:pt idx="33">
                    <c:v>0.20208236360169615</c:v>
                  </c:pt>
                  <c:pt idx="34">
                    <c:v>0.20018415137952758</c:v>
                  </c:pt>
                  <c:pt idx="35">
                    <c:v>0.18820722039045398</c:v>
                  </c:pt>
                  <c:pt idx="36">
                    <c:v>0.20429400020360899</c:v>
                  </c:pt>
                  <c:pt idx="37">
                    <c:v>0.23886811761601892</c:v>
                  </c:pt>
                  <c:pt idx="38">
                    <c:v>0.21267525511067353</c:v>
                  </c:pt>
                  <c:pt idx="39">
                    <c:v>0.21463497902418027</c:v>
                  </c:pt>
                  <c:pt idx="40">
                    <c:v>0.20320804645405285</c:v>
                  </c:pt>
                  <c:pt idx="41">
                    <c:v>0.19922716917766423</c:v>
                  </c:pt>
                  <c:pt idx="42">
                    <c:v>0.20779434498162955</c:v>
                  </c:pt>
                  <c:pt idx="43">
                    <c:v>0.20386232262068987</c:v>
                  </c:pt>
                  <c:pt idx="44">
                    <c:v>0.24705591530694726</c:v>
                  </c:pt>
                  <c:pt idx="45">
                    <c:v>0.1873679782010611</c:v>
                  </c:pt>
                  <c:pt idx="46">
                    <c:v>0.20377057170635504</c:v>
                  </c:pt>
                  <c:pt idx="47">
                    <c:v>0.17342940587582864</c:v>
                  </c:pt>
                  <c:pt idx="48">
                    <c:v>0.20205286078681894</c:v>
                  </c:pt>
                  <c:pt idx="49">
                    <c:v>0.19535644471217564</c:v>
                  </c:pt>
                </c:numCache>
              </c:numRef>
            </c:minus>
            <c:spPr>
              <a:ln>
                <a:solidFill>
                  <a:srgbClr val="0070C0"/>
                </a:solidFill>
              </a:ln>
            </c:spPr>
          </c:errBars>
          <c:xVal>
            <c:numRef>
              <c:f>DECOMPOSE!$DH$3:$FE$3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DECOMPOSE!$DH$5:$FE$5</c:f>
              <c:numCache>
                <c:formatCode>0.00</c:formatCode>
                <c:ptCount val="50"/>
                <c:pt idx="0">
                  <c:v>7.8983445121951226</c:v>
                </c:pt>
                <c:pt idx="1">
                  <c:v>7.5299808536585351</c:v>
                </c:pt>
                <c:pt idx="2">
                  <c:v>7.0811916195121949</c:v>
                </c:pt>
                <c:pt idx="3">
                  <c:v>7.2034264073170728</c:v>
                </c:pt>
                <c:pt idx="4">
                  <c:v>6.9537631073170711</c:v>
                </c:pt>
                <c:pt idx="5">
                  <c:v>6.8196341658536603</c:v>
                </c:pt>
                <c:pt idx="6">
                  <c:v>6.9576671195121955</c:v>
                </c:pt>
                <c:pt idx="7">
                  <c:v>6.8615714975609752</c:v>
                </c:pt>
                <c:pt idx="8">
                  <c:v>6.4829113121951245</c:v>
                </c:pt>
                <c:pt idx="9">
                  <c:v>6.7887644804878038</c:v>
                </c:pt>
                <c:pt idx="10">
                  <c:v>6.3242565634146359</c:v>
                </c:pt>
                <c:pt idx="11">
                  <c:v>6.5513540585365844</c:v>
                </c:pt>
                <c:pt idx="12">
                  <c:v>6.6360059024390239</c:v>
                </c:pt>
                <c:pt idx="13">
                  <c:v>6.8064653365853669</c:v>
                </c:pt>
                <c:pt idx="14">
                  <c:v>6.5617396341463428</c:v>
                </c:pt>
                <c:pt idx="15">
                  <c:v>6.7266834731707323</c:v>
                </c:pt>
                <c:pt idx="16">
                  <c:v>6.7628193146341493</c:v>
                </c:pt>
                <c:pt idx="17">
                  <c:v>6.5963784121951221</c:v>
                </c:pt>
                <c:pt idx="18">
                  <c:v>6.3334933731707315</c:v>
                </c:pt>
                <c:pt idx="19">
                  <c:v>6.4391856536585363</c:v>
                </c:pt>
                <c:pt idx="20">
                  <c:v>6.4246107902439018</c:v>
                </c:pt>
                <c:pt idx="21">
                  <c:v>6.4018774439024373</c:v>
                </c:pt>
                <c:pt idx="22">
                  <c:v>6.3379851560975595</c:v>
                </c:pt>
                <c:pt idx="23">
                  <c:v>6.4061458341463409</c:v>
                </c:pt>
                <c:pt idx="24">
                  <c:v>6.2183307829268299</c:v>
                </c:pt>
                <c:pt idx="25">
                  <c:v>6.2762614243902428</c:v>
                </c:pt>
                <c:pt idx="26">
                  <c:v>6.4044493463414645</c:v>
                </c:pt>
                <c:pt idx="27">
                  <c:v>6.3504899341463421</c:v>
                </c:pt>
                <c:pt idx="28">
                  <c:v>6.1816914390243909</c:v>
                </c:pt>
                <c:pt idx="29">
                  <c:v>6.3253946609756087</c:v>
                </c:pt>
                <c:pt idx="30">
                  <c:v>6.3428612195121943</c:v>
                </c:pt>
                <c:pt idx="31">
                  <c:v>6.2037828195121953</c:v>
                </c:pt>
                <c:pt idx="32">
                  <c:v>6.1500031853658541</c:v>
                </c:pt>
                <c:pt idx="33">
                  <c:v>6.280148019512195</c:v>
                </c:pt>
                <c:pt idx="34">
                  <c:v>6.2553352707317078</c:v>
                </c:pt>
                <c:pt idx="35">
                  <c:v>6.0236777024390227</c:v>
                </c:pt>
                <c:pt idx="36">
                  <c:v>6.117570960975609</c:v>
                </c:pt>
                <c:pt idx="37">
                  <c:v>6.2971054487804849</c:v>
                </c:pt>
                <c:pt idx="38">
                  <c:v>6.1881849121951209</c:v>
                </c:pt>
                <c:pt idx="39">
                  <c:v>6.0509259951219505</c:v>
                </c:pt>
                <c:pt idx="40">
                  <c:v>6.3356368268292682</c:v>
                </c:pt>
                <c:pt idx="41">
                  <c:v>5.8188965195121973</c:v>
                </c:pt>
                <c:pt idx="42">
                  <c:v>6.1289186926829275</c:v>
                </c:pt>
                <c:pt idx="43">
                  <c:v>6.0096914902439034</c:v>
                </c:pt>
                <c:pt idx="44">
                  <c:v>6.0773006829268299</c:v>
                </c:pt>
                <c:pt idx="45">
                  <c:v>6.0645285926829269</c:v>
                </c:pt>
                <c:pt idx="46">
                  <c:v>5.8254528170731712</c:v>
                </c:pt>
                <c:pt idx="47">
                  <c:v>5.9433630951219518</c:v>
                </c:pt>
                <c:pt idx="48">
                  <c:v>6.0527380121951202</c:v>
                </c:pt>
                <c:pt idx="49">
                  <c:v>5.9297670975609735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30-4EF7-8D8A-22098E82F294}"/>
            </c:ext>
          </c:extLst>
        </c:ser>
        <c:ser>
          <c:idx val="1"/>
          <c:order val="1"/>
          <c:tx>
            <c:strRef>
              <c:f>DECOMPOSE!$A$7</c:f>
              <c:strCache>
                <c:ptCount val="1"/>
                <c:pt idx="0">
                  <c:v>DECOMP</c:v>
                </c:pt>
              </c:strCache>
            </c:strRef>
          </c:tx>
          <c:marker>
            <c:symbol val="circle"/>
            <c:size val="7"/>
          </c:marker>
          <c:errBars>
            <c:errDir val="y"/>
            <c:errBarType val="both"/>
            <c:errValType val="cust"/>
            <c:noEndCap val="0"/>
            <c:plus>
              <c:numRef>
                <c:f>DECOMPOSE!$DH$8:$FE$8</c:f>
                <c:numCache>
                  <c:formatCode>General</c:formatCode>
                  <c:ptCount val="50"/>
                  <c:pt idx="0">
                    <c:v>0.31244866148810269</c:v>
                  </c:pt>
                  <c:pt idx="1">
                    <c:v>0.37410627053347717</c:v>
                  </c:pt>
                  <c:pt idx="2">
                    <c:v>0.26752749095520439</c:v>
                  </c:pt>
                  <c:pt idx="3">
                    <c:v>0.26259976011413422</c:v>
                  </c:pt>
                  <c:pt idx="4">
                    <c:v>0.30589110539796527</c:v>
                  </c:pt>
                  <c:pt idx="5">
                    <c:v>0.33934192388892104</c:v>
                  </c:pt>
                  <c:pt idx="6">
                    <c:v>0.33838828522092518</c:v>
                  </c:pt>
                  <c:pt idx="7">
                    <c:v>0.32273802499961052</c:v>
                  </c:pt>
                  <c:pt idx="8">
                    <c:v>0.32113761621953429</c:v>
                  </c:pt>
                  <c:pt idx="9">
                    <c:v>0.28565806015516715</c:v>
                  </c:pt>
                  <c:pt idx="10">
                    <c:v>0.32284846491981845</c:v>
                  </c:pt>
                  <c:pt idx="11">
                    <c:v>0.28470966002377956</c:v>
                  </c:pt>
                  <c:pt idx="12">
                    <c:v>0.28504506304998539</c:v>
                  </c:pt>
                  <c:pt idx="13">
                    <c:v>0.24529118182766252</c:v>
                  </c:pt>
                  <c:pt idx="14">
                    <c:v>0.23517845288379363</c:v>
                  </c:pt>
                  <c:pt idx="15">
                    <c:v>0.24442561192931911</c:v>
                  </c:pt>
                  <c:pt idx="16">
                    <c:v>0.236432387758226</c:v>
                  </c:pt>
                  <c:pt idx="17">
                    <c:v>0.25890555751136429</c:v>
                  </c:pt>
                  <c:pt idx="18">
                    <c:v>0.22921188196117812</c:v>
                  </c:pt>
                  <c:pt idx="19">
                    <c:v>0.23553566780020102</c:v>
                  </c:pt>
                  <c:pt idx="20">
                    <c:v>0.22712248061733076</c:v>
                  </c:pt>
                  <c:pt idx="21">
                    <c:v>0.21078351303981216</c:v>
                  </c:pt>
                  <c:pt idx="22">
                    <c:v>0.25248357083438427</c:v>
                  </c:pt>
                  <c:pt idx="23">
                    <c:v>0.23923410207170515</c:v>
                  </c:pt>
                  <c:pt idx="24">
                    <c:v>0.21888799036810547</c:v>
                  </c:pt>
                  <c:pt idx="25">
                    <c:v>0.21534404805397933</c:v>
                  </c:pt>
                  <c:pt idx="26">
                    <c:v>0.31802538758423909</c:v>
                  </c:pt>
                  <c:pt idx="27">
                    <c:v>0.24901492161579178</c:v>
                  </c:pt>
                  <c:pt idx="28">
                    <c:v>0.26461521344116151</c:v>
                  </c:pt>
                  <c:pt idx="29">
                    <c:v>0.23002174134519576</c:v>
                  </c:pt>
                  <c:pt idx="30">
                    <c:v>0.29198871501114071</c:v>
                  </c:pt>
                  <c:pt idx="31">
                    <c:v>0.28957120124131663</c:v>
                  </c:pt>
                  <c:pt idx="32">
                    <c:v>0.28550265918518741</c:v>
                  </c:pt>
                  <c:pt idx="33">
                    <c:v>0.21448342183067295</c:v>
                  </c:pt>
                  <c:pt idx="34">
                    <c:v>0.19907644023078092</c:v>
                  </c:pt>
                  <c:pt idx="35">
                    <c:v>0.19985722686151561</c:v>
                  </c:pt>
                  <c:pt idx="36">
                    <c:v>0.17951161958772086</c:v>
                  </c:pt>
                  <c:pt idx="37">
                    <c:v>0.2097906474485198</c:v>
                  </c:pt>
                  <c:pt idx="38">
                    <c:v>0.23938795960617931</c:v>
                  </c:pt>
                  <c:pt idx="39">
                    <c:v>0.22374631146954113</c:v>
                  </c:pt>
                  <c:pt idx="40">
                    <c:v>0.17631131977972697</c:v>
                  </c:pt>
                  <c:pt idx="41">
                    <c:v>0.1767078781251836</c:v>
                  </c:pt>
                  <c:pt idx="42">
                    <c:v>0.18289141374062939</c:v>
                  </c:pt>
                  <c:pt idx="43">
                    <c:v>0.18951971657474911</c:v>
                  </c:pt>
                  <c:pt idx="44">
                    <c:v>0.15575515719798025</c:v>
                  </c:pt>
                  <c:pt idx="45">
                    <c:v>0.19247984014224825</c:v>
                  </c:pt>
                  <c:pt idx="46">
                    <c:v>0.17168714525096193</c:v>
                  </c:pt>
                  <c:pt idx="47">
                    <c:v>0.17117880211834816</c:v>
                  </c:pt>
                  <c:pt idx="48">
                    <c:v>0.15018562399458127</c:v>
                  </c:pt>
                  <c:pt idx="49">
                    <c:v>0.16812479851807766</c:v>
                  </c:pt>
                </c:numCache>
              </c:numRef>
            </c:plus>
            <c:minus>
              <c:numRef>
                <c:f>DECOMPOSE!$DH$8:$FE$8</c:f>
                <c:numCache>
                  <c:formatCode>General</c:formatCode>
                  <c:ptCount val="50"/>
                  <c:pt idx="0">
                    <c:v>0.31244866148810269</c:v>
                  </c:pt>
                  <c:pt idx="1">
                    <c:v>0.37410627053347717</c:v>
                  </c:pt>
                  <c:pt idx="2">
                    <c:v>0.26752749095520439</c:v>
                  </c:pt>
                  <c:pt idx="3">
                    <c:v>0.26259976011413422</c:v>
                  </c:pt>
                  <c:pt idx="4">
                    <c:v>0.30589110539796527</c:v>
                  </c:pt>
                  <c:pt idx="5">
                    <c:v>0.33934192388892104</c:v>
                  </c:pt>
                  <c:pt idx="6">
                    <c:v>0.33838828522092518</c:v>
                  </c:pt>
                  <c:pt idx="7">
                    <c:v>0.32273802499961052</c:v>
                  </c:pt>
                  <c:pt idx="8">
                    <c:v>0.32113761621953429</c:v>
                  </c:pt>
                  <c:pt idx="9">
                    <c:v>0.28565806015516715</c:v>
                  </c:pt>
                  <c:pt idx="10">
                    <c:v>0.32284846491981845</c:v>
                  </c:pt>
                  <c:pt idx="11">
                    <c:v>0.28470966002377956</c:v>
                  </c:pt>
                  <c:pt idx="12">
                    <c:v>0.28504506304998539</c:v>
                  </c:pt>
                  <c:pt idx="13">
                    <c:v>0.24529118182766252</c:v>
                  </c:pt>
                  <c:pt idx="14">
                    <c:v>0.23517845288379363</c:v>
                  </c:pt>
                  <c:pt idx="15">
                    <c:v>0.24442561192931911</c:v>
                  </c:pt>
                  <c:pt idx="16">
                    <c:v>0.236432387758226</c:v>
                  </c:pt>
                  <c:pt idx="17">
                    <c:v>0.25890555751136429</c:v>
                  </c:pt>
                  <c:pt idx="18">
                    <c:v>0.22921188196117812</c:v>
                  </c:pt>
                  <c:pt idx="19">
                    <c:v>0.23553566780020102</c:v>
                  </c:pt>
                  <c:pt idx="20">
                    <c:v>0.22712248061733076</c:v>
                  </c:pt>
                  <c:pt idx="21">
                    <c:v>0.21078351303981216</c:v>
                  </c:pt>
                  <c:pt idx="22">
                    <c:v>0.25248357083438427</c:v>
                  </c:pt>
                  <c:pt idx="23">
                    <c:v>0.23923410207170515</c:v>
                  </c:pt>
                  <c:pt idx="24">
                    <c:v>0.21888799036810547</c:v>
                  </c:pt>
                  <c:pt idx="25">
                    <c:v>0.21534404805397933</c:v>
                  </c:pt>
                  <c:pt idx="26">
                    <c:v>0.31802538758423909</c:v>
                  </c:pt>
                  <c:pt idx="27">
                    <c:v>0.24901492161579178</c:v>
                  </c:pt>
                  <c:pt idx="28">
                    <c:v>0.26461521344116151</c:v>
                  </c:pt>
                  <c:pt idx="29">
                    <c:v>0.23002174134519576</c:v>
                  </c:pt>
                  <c:pt idx="30">
                    <c:v>0.29198871501114071</c:v>
                  </c:pt>
                  <c:pt idx="31">
                    <c:v>0.28957120124131663</c:v>
                  </c:pt>
                  <c:pt idx="32">
                    <c:v>0.28550265918518741</c:v>
                  </c:pt>
                  <c:pt idx="33">
                    <c:v>0.21448342183067295</c:v>
                  </c:pt>
                  <c:pt idx="34">
                    <c:v>0.19907644023078092</c:v>
                  </c:pt>
                  <c:pt idx="35">
                    <c:v>0.19985722686151561</c:v>
                  </c:pt>
                  <c:pt idx="36">
                    <c:v>0.17951161958772086</c:v>
                  </c:pt>
                  <c:pt idx="37">
                    <c:v>0.2097906474485198</c:v>
                  </c:pt>
                  <c:pt idx="38">
                    <c:v>0.23938795960617931</c:v>
                  </c:pt>
                  <c:pt idx="39">
                    <c:v>0.22374631146954113</c:v>
                  </c:pt>
                  <c:pt idx="40">
                    <c:v>0.17631131977972697</c:v>
                  </c:pt>
                  <c:pt idx="41">
                    <c:v>0.1767078781251836</c:v>
                  </c:pt>
                  <c:pt idx="42">
                    <c:v>0.18289141374062939</c:v>
                  </c:pt>
                  <c:pt idx="43">
                    <c:v>0.18951971657474911</c:v>
                  </c:pt>
                  <c:pt idx="44">
                    <c:v>0.15575515719798025</c:v>
                  </c:pt>
                  <c:pt idx="45">
                    <c:v>0.19247984014224825</c:v>
                  </c:pt>
                  <c:pt idx="46">
                    <c:v>0.17168714525096193</c:v>
                  </c:pt>
                  <c:pt idx="47">
                    <c:v>0.17117880211834816</c:v>
                  </c:pt>
                  <c:pt idx="48">
                    <c:v>0.15018562399458127</c:v>
                  </c:pt>
                  <c:pt idx="49">
                    <c:v>0.16812479851807766</c:v>
                  </c:pt>
                </c:numCache>
              </c:numRef>
            </c:minus>
            <c:spPr>
              <a:ln>
                <a:solidFill>
                  <a:srgbClr val="C00000"/>
                </a:solidFill>
              </a:ln>
            </c:spPr>
          </c:errBars>
          <c:xVal>
            <c:numRef>
              <c:f>DECOMPOSE!$DH$3:$FE$3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DECOMPOSE!$DH$7:$FE$7</c:f>
              <c:numCache>
                <c:formatCode>0.00</c:formatCode>
                <c:ptCount val="50"/>
                <c:pt idx="0">
                  <c:v>12.065745892857146</c:v>
                </c:pt>
                <c:pt idx="1">
                  <c:v>10.348725850000001</c:v>
                </c:pt>
                <c:pt idx="2">
                  <c:v>9.5224779261904775</c:v>
                </c:pt>
                <c:pt idx="3">
                  <c:v>9.2762404500000013</c:v>
                </c:pt>
                <c:pt idx="4">
                  <c:v>8.7958914809523794</c:v>
                </c:pt>
                <c:pt idx="5">
                  <c:v>9.2853957619047609</c:v>
                </c:pt>
                <c:pt idx="6">
                  <c:v>9.0195958285714291</c:v>
                </c:pt>
                <c:pt idx="7">
                  <c:v>8.888189911904762</c:v>
                </c:pt>
                <c:pt idx="8">
                  <c:v>8.9091819857142855</c:v>
                </c:pt>
                <c:pt idx="9">
                  <c:v>8.6806981857142862</c:v>
                </c:pt>
                <c:pt idx="10">
                  <c:v>8.7677036119047642</c:v>
                </c:pt>
                <c:pt idx="11">
                  <c:v>8.348099283333335</c:v>
                </c:pt>
                <c:pt idx="12">
                  <c:v>8.3186036761904774</c:v>
                </c:pt>
                <c:pt idx="13">
                  <c:v>8.1473800880952378</c:v>
                </c:pt>
                <c:pt idx="14">
                  <c:v>7.8137983095238086</c:v>
                </c:pt>
                <c:pt idx="15">
                  <c:v>7.9948348666666655</c:v>
                </c:pt>
                <c:pt idx="16">
                  <c:v>8.0241606023809506</c:v>
                </c:pt>
                <c:pt idx="17">
                  <c:v>7.9741323238095232</c:v>
                </c:pt>
                <c:pt idx="18">
                  <c:v>8.0657656904761925</c:v>
                </c:pt>
                <c:pt idx="19">
                  <c:v>8.1403761595238091</c:v>
                </c:pt>
                <c:pt idx="20">
                  <c:v>7.8576031023809509</c:v>
                </c:pt>
                <c:pt idx="21">
                  <c:v>7.7124680785714297</c:v>
                </c:pt>
                <c:pt idx="22">
                  <c:v>7.9017426285714274</c:v>
                </c:pt>
                <c:pt idx="23">
                  <c:v>7.4041865023809521</c:v>
                </c:pt>
                <c:pt idx="24">
                  <c:v>7.552033797619047</c:v>
                </c:pt>
                <c:pt idx="25">
                  <c:v>7.7233649619047613</c:v>
                </c:pt>
                <c:pt idx="26">
                  <c:v>7.8376559690476206</c:v>
                </c:pt>
                <c:pt idx="27">
                  <c:v>7.6844742785714271</c:v>
                </c:pt>
                <c:pt idx="28">
                  <c:v>7.7500738380952381</c:v>
                </c:pt>
                <c:pt idx="29">
                  <c:v>7.4201336000000016</c:v>
                </c:pt>
                <c:pt idx="30">
                  <c:v>7.887493111904762</c:v>
                </c:pt>
                <c:pt idx="31">
                  <c:v>7.6607535309523795</c:v>
                </c:pt>
                <c:pt idx="32">
                  <c:v>7.6202355833333355</c:v>
                </c:pt>
                <c:pt idx="33">
                  <c:v>7.4643832595238093</c:v>
                </c:pt>
                <c:pt idx="34">
                  <c:v>7.2365915571428596</c:v>
                </c:pt>
                <c:pt idx="35">
                  <c:v>7.1969616333333333</c:v>
                </c:pt>
                <c:pt idx="36">
                  <c:v>6.8277916238095244</c:v>
                </c:pt>
                <c:pt idx="37">
                  <c:v>7.1851651309523819</c:v>
                </c:pt>
                <c:pt idx="38">
                  <c:v>7.3222120238095227</c:v>
                </c:pt>
                <c:pt idx="39">
                  <c:v>7.4468301619047637</c:v>
                </c:pt>
                <c:pt idx="40">
                  <c:v>7.0224627690476193</c:v>
                </c:pt>
                <c:pt idx="41">
                  <c:v>6.8985926333333323</c:v>
                </c:pt>
                <c:pt idx="42">
                  <c:v>7.0301148857142879</c:v>
                </c:pt>
                <c:pt idx="43">
                  <c:v>7.1356266071428562</c:v>
                </c:pt>
                <c:pt idx="44">
                  <c:v>6.9003970928571432</c:v>
                </c:pt>
                <c:pt idx="45">
                  <c:v>6.8366958523809531</c:v>
                </c:pt>
                <c:pt idx="46">
                  <c:v>6.8547624119047628</c:v>
                </c:pt>
                <c:pt idx="47">
                  <c:v>6.8782597285714289</c:v>
                </c:pt>
                <c:pt idx="48">
                  <c:v>6.7282830047619067</c:v>
                </c:pt>
                <c:pt idx="49">
                  <c:v>6.6607469904761913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D30-4EF7-8D8A-22098E82F2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2885248"/>
        <c:axId val="312886784"/>
      </c:scatterChart>
      <c:valAx>
        <c:axId val="31288524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 b="1"/>
            </a:pPr>
            <a:endParaRPr lang="en-US"/>
          </a:p>
        </c:txPr>
        <c:crossAx val="312886784"/>
        <c:crosses val="autoZero"/>
        <c:crossBetween val="midCat"/>
        <c:majorUnit val="10"/>
      </c:valAx>
      <c:valAx>
        <c:axId val="312886784"/>
        <c:scaling>
          <c:orientation val="minMax"/>
          <c:max val="13"/>
          <c:min val="5"/>
        </c:scaling>
        <c:delete val="0"/>
        <c:axPos val="l"/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800" b="1"/>
            </a:pPr>
            <a:endParaRPr lang="en-US"/>
          </a:p>
        </c:txPr>
        <c:crossAx val="312885248"/>
        <c:crosses val="autoZero"/>
        <c:crossBetween val="midCat"/>
        <c:majorUnit val="2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1988407699037624E-2"/>
          <c:y val="4.6770924467774859E-2"/>
          <c:w val="0.88337270341207352"/>
          <c:h val="0.8326195683872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DECOMPOSE!$A$5</c:f>
              <c:strCache>
                <c:ptCount val="1"/>
                <c:pt idx="0">
                  <c:v>COMP</c:v>
                </c:pt>
              </c:strCache>
            </c:strRef>
          </c:tx>
          <c:spPr>
            <a:ln>
              <a:solidFill>
                <a:schemeClr val="accent1">
                  <a:lumMod val="75000"/>
                </a:schemeClr>
              </a:solidFill>
            </a:ln>
          </c:spPr>
          <c:marker>
            <c:symbol val="circle"/>
            <c:size val="7"/>
            <c:spPr>
              <a:solidFill>
                <a:srgbClr val="0070C0"/>
              </a:solidFill>
              <a:ln>
                <a:solidFill>
                  <a:schemeClr val="accent1">
                    <a:lumMod val="75000"/>
                  </a:schemeClr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DECOMPOSE!$BJ$6:$DG$6</c:f>
                <c:numCache>
                  <c:formatCode>General</c:formatCode>
                  <c:ptCount val="50"/>
                  <c:pt idx="0">
                    <c:v>0.32433848334891546</c:v>
                  </c:pt>
                  <c:pt idx="1">
                    <c:v>0.29852400567090143</c:v>
                  </c:pt>
                  <c:pt idx="2">
                    <c:v>0.36284366602559887</c:v>
                  </c:pt>
                  <c:pt idx="3">
                    <c:v>0.26126379866187049</c:v>
                  </c:pt>
                  <c:pt idx="4">
                    <c:v>0.3343715872045005</c:v>
                  </c:pt>
                  <c:pt idx="5">
                    <c:v>0.31015662121271681</c:v>
                  </c:pt>
                  <c:pt idx="6">
                    <c:v>0.28488228878918015</c:v>
                  </c:pt>
                  <c:pt idx="7">
                    <c:v>0.35471926652692592</c:v>
                  </c:pt>
                  <c:pt idx="8">
                    <c:v>0.26710555544753734</c:v>
                  </c:pt>
                  <c:pt idx="9">
                    <c:v>0.31106341932790177</c:v>
                  </c:pt>
                  <c:pt idx="10">
                    <c:v>0.30623185406681325</c:v>
                  </c:pt>
                  <c:pt idx="11">
                    <c:v>0.32260764453958768</c:v>
                  </c:pt>
                  <c:pt idx="12">
                    <c:v>0.31019117283867914</c:v>
                  </c:pt>
                  <c:pt idx="13">
                    <c:v>0.2642925408865498</c:v>
                  </c:pt>
                  <c:pt idx="14">
                    <c:v>0.24268925551725906</c:v>
                  </c:pt>
                  <c:pt idx="15">
                    <c:v>0.28719825787227471</c:v>
                  </c:pt>
                  <c:pt idx="16">
                    <c:v>0.27212360536383512</c:v>
                  </c:pt>
                  <c:pt idx="17">
                    <c:v>0.2918548390303165</c:v>
                  </c:pt>
                  <c:pt idx="18">
                    <c:v>0.28650421386539732</c:v>
                  </c:pt>
                  <c:pt idx="19">
                    <c:v>0.27711289354670571</c:v>
                  </c:pt>
                  <c:pt idx="20">
                    <c:v>0.34551640721529919</c:v>
                  </c:pt>
                  <c:pt idx="21">
                    <c:v>0.33159561337076543</c:v>
                  </c:pt>
                  <c:pt idx="22">
                    <c:v>0.28461935315891507</c:v>
                  </c:pt>
                  <c:pt idx="23">
                    <c:v>0.3066492498082371</c:v>
                  </c:pt>
                  <c:pt idx="24">
                    <c:v>0.2881788116156912</c:v>
                  </c:pt>
                  <c:pt idx="25">
                    <c:v>0.25720218580224574</c:v>
                  </c:pt>
                  <c:pt idx="26">
                    <c:v>0.27220002322689063</c:v>
                  </c:pt>
                  <c:pt idx="27">
                    <c:v>0.27534953923970629</c:v>
                  </c:pt>
                  <c:pt idx="28">
                    <c:v>0.26141058056707039</c:v>
                  </c:pt>
                  <c:pt idx="29">
                    <c:v>0.30337860399816791</c:v>
                  </c:pt>
                  <c:pt idx="30">
                    <c:v>0.27801664214648553</c:v>
                  </c:pt>
                  <c:pt idx="31">
                    <c:v>0.27037390066382283</c:v>
                  </c:pt>
                  <c:pt idx="32">
                    <c:v>0.2945603726001112</c:v>
                  </c:pt>
                  <c:pt idx="33">
                    <c:v>0.27199226117519182</c:v>
                  </c:pt>
                  <c:pt idx="34">
                    <c:v>0.24123977373392314</c:v>
                  </c:pt>
                  <c:pt idx="35">
                    <c:v>0.21450062047925092</c:v>
                  </c:pt>
                  <c:pt idx="36">
                    <c:v>0.24233694913866927</c:v>
                  </c:pt>
                  <c:pt idx="37">
                    <c:v>0.28344896883184362</c:v>
                  </c:pt>
                  <c:pt idx="38">
                    <c:v>0.25654988671391565</c:v>
                  </c:pt>
                  <c:pt idx="39">
                    <c:v>0.21205795282856887</c:v>
                  </c:pt>
                  <c:pt idx="40">
                    <c:v>0.22794177206988459</c:v>
                  </c:pt>
                  <c:pt idx="41">
                    <c:v>0.21409713014417239</c:v>
                  </c:pt>
                  <c:pt idx="42">
                    <c:v>0.2576738112418468</c:v>
                  </c:pt>
                  <c:pt idx="43">
                    <c:v>0.27052265097707656</c:v>
                  </c:pt>
                  <c:pt idx="44">
                    <c:v>0.24783684223497002</c:v>
                  </c:pt>
                  <c:pt idx="45">
                    <c:v>0.24757387853404331</c:v>
                  </c:pt>
                  <c:pt idx="46">
                    <c:v>0.25132103471313183</c:v>
                  </c:pt>
                  <c:pt idx="47">
                    <c:v>0.2771883116074435</c:v>
                  </c:pt>
                  <c:pt idx="48">
                    <c:v>0.29614411193123291</c:v>
                  </c:pt>
                  <c:pt idx="49">
                    <c:v>0.27491635624186295</c:v>
                  </c:pt>
                </c:numCache>
              </c:numRef>
            </c:plus>
            <c:minus>
              <c:numRef>
                <c:f>DECOMPOSE!$BJ$6:$DG$6</c:f>
                <c:numCache>
                  <c:formatCode>General</c:formatCode>
                  <c:ptCount val="50"/>
                  <c:pt idx="0">
                    <c:v>0.32433848334891546</c:v>
                  </c:pt>
                  <c:pt idx="1">
                    <c:v>0.29852400567090143</c:v>
                  </c:pt>
                  <c:pt idx="2">
                    <c:v>0.36284366602559887</c:v>
                  </c:pt>
                  <c:pt idx="3">
                    <c:v>0.26126379866187049</c:v>
                  </c:pt>
                  <c:pt idx="4">
                    <c:v>0.3343715872045005</c:v>
                  </c:pt>
                  <c:pt idx="5">
                    <c:v>0.31015662121271681</c:v>
                  </c:pt>
                  <c:pt idx="6">
                    <c:v>0.28488228878918015</c:v>
                  </c:pt>
                  <c:pt idx="7">
                    <c:v>0.35471926652692592</c:v>
                  </c:pt>
                  <c:pt idx="8">
                    <c:v>0.26710555544753734</c:v>
                  </c:pt>
                  <c:pt idx="9">
                    <c:v>0.31106341932790177</c:v>
                  </c:pt>
                  <c:pt idx="10">
                    <c:v>0.30623185406681325</c:v>
                  </c:pt>
                  <c:pt idx="11">
                    <c:v>0.32260764453958768</c:v>
                  </c:pt>
                  <c:pt idx="12">
                    <c:v>0.31019117283867914</c:v>
                  </c:pt>
                  <c:pt idx="13">
                    <c:v>0.2642925408865498</c:v>
                  </c:pt>
                  <c:pt idx="14">
                    <c:v>0.24268925551725906</c:v>
                  </c:pt>
                  <c:pt idx="15">
                    <c:v>0.28719825787227471</c:v>
                  </c:pt>
                  <c:pt idx="16">
                    <c:v>0.27212360536383512</c:v>
                  </c:pt>
                  <c:pt idx="17">
                    <c:v>0.2918548390303165</c:v>
                  </c:pt>
                  <c:pt idx="18">
                    <c:v>0.28650421386539732</c:v>
                  </c:pt>
                  <c:pt idx="19">
                    <c:v>0.27711289354670571</c:v>
                  </c:pt>
                  <c:pt idx="20">
                    <c:v>0.34551640721529919</c:v>
                  </c:pt>
                  <c:pt idx="21">
                    <c:v>0.33159561337076543</c:v>
                  </c:pt>
                  <c:pt idx="22">
                    <c:v>0.28461935315891507</c:v>
                  </c:pt>
                  <c:pt idx="23">
                    <c:v>0.3066492498082371</c:v>
                  </c:pt>
                  <c:pt idx="24">
                    <c:v>0.2881788116156912</c:v>
                  </c:pt>
                  <c:pt idx="25">
                    <c:v>0.25720218580224574</c:v>
                  </c:pt>
                  <c:pt idx="26">
                    <c:v>0.27220002322689063</c:v>
                  </c:pt>
                  <c:pt idx="27">
                    <c:v>0.27534953923970629</c:v>
                  </c:pt>
                  <c:pt idx="28">
                    <c:v>0.26141058056707039</c:v>
                  </c:pt>
                  <c:pt idx="29">
                    <c:v>0.30337860399816791</c:v>
                  </c:pt>
                  <c:pt idx="30">
                    <c:v>0.27801664214648553</c:v>
                  </c:pt>
                  <c:pt idx="31">
                    <c:v>0.27037390066382283</c:v>
                  </c:pt>
                  <c:pt idx="32">
                    <c:v>0.2945603726001112</c:v>
                  </c:pt>
                  <c:pt idx="33">
                    <c:v>0.27199226117519182</c:v>
                  </c:pt>
                  <c:pt idx="34">
                    <c:v>0.24123977373392314</c:v>
                  </c:pt>
                  <c:pt idx="35">
                    <c:v>0.21450062047925092</c:v>
                  </c:pt>
                  <c:pt idx="36">
                    <c:v>0.24233694913866927</c:v>
                  </c:pt>
                  <c:pt idx="37">
                    <c:v>0.28344896883184362</c:v>
                  </c:pt>
                  <c:pt idx="38">
                    <c:v>0.25654988671391565</c:v>
                  </c:pt>
                  <c:pt idx="39">
                    <c:v>0.21205795282856887</c:v>
                  </c:pt>
                  <c:pt idx="40">
                    <c:v>0.22794177206988459</c:v>
                  </c:pt>
                  <c:pt idx="41">
                    <c:v>0.21409713014417239</c:v>
                  </c:pt>
                  <c:pt idx="42">
                    <c:v>0.2576738112418468</c:v>
                  </c:pt>
                  <c:pt idx="43">
                    <c:v>0.27052265097707656</c:v>
                  </c:pt>
                  <c:pt idx="44">
                    <c:v>0.24783684223497002</c:v>
                  </c:pt>
                  <c:pt idx="45">
                    <c:v>0.24757387853404331</c:v>
                  </c:pt>
                  <c:pt idx="46">
                    <c:v>0.25132103471313183</c:v>
                  </c:pt>
                  <c:pt idx="47">
                    <c:v>0.2771883116074435</c:v>
                  </c:pt>
                  <c:pt idx="48">
                    <c:v>0.29614411193123291</c:v>
                  </c:pt>
                  <c:pt idx="49">
                    <c:v>0.27491635624186295</c:v>
                  </c:pt>
                </c:numCache>
              </c:numRef>
            </c:minus>
            <c:spPr>
              <a:ln>
                <a:solidFill>
                  <a:schemeClr val="accent1">
                    <a:lumMod val="75000"/>
                  </a:schemeClr>
                </a:solidFill>
              </a:ln>
            </c:spPr>
          </c:errBars>
          <c:xVal>
            <c:numRef>
              <c:f>DECOMPOSE!$DH$3:$FE$3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DECOMPOSE!$BJ$5:$DG$5</c:f>
              <c:numCache>
                <c:formatCode>0.00</c:formatCode>
                <c:ptCount val="50"/>
                <c:pt idx="0">
                  <c:v>9.4667553853658539</c:v>
                </c:pt>
                <c:pt idx="1">
                  <c:v>8.0996564097560988</c:v>
                </c:pt>
                <c:pt idx="2">
                  <c:v>8.0925530756097572</c:v>
                </c:pt>
                <c:pt idx="3">
                  <c:v>7.4301857439024417</c:v>
                </c:pt>
                <c:pt idx="4">
                  <c:v>7.0026727731707314</c:v>
                </c:pt>
                <c:pt idx="5">
                  <c:v>6.7980934878048798</c:v>
                </c:pt>
                <c:pt idx="6">
                  <c:v>6.4971539146341479</c:v>
                </c:pt>
                <c:pt idx="7">
                  <c:v>6.4063667707317071</c:v>
                </c:pt>
                <c:pt idx="8">
                  <c:v>5.7198188341463423</c:v>
                </c:pt>
                <c:pt idx="9">
                  <c:v>5.9149247317073179</c:v>
                </c:pt>
                <c:pt idx="10">
                  <c:v>5.7453733853658546</c:v>
                </c:pt>
                <c:pt idx="11">
                  <c:v>6.0490464097560981</c:v>
                </c:pt>
                <c:pt idx="12">
                  <c:v>5.728803178048782</c:v>
                </c:pt>
                <c:pt idx="13">
                  <c:v>5.5421484292682921</c:v>
                </c:pt>
                <c:pt idx="14">
                  <c:v>5.4244868097560976</c:v>
                </c:pt>
                <c:pt idx="15">
                  <c:v>5.4622595121951223</c:v>
                </c:pt>
                <c:pt idx="16">
                  <c:v>5.2829196658536564</c:v>
                </c:pt>
                <c:pt idx="17">
                  <c:v>5.616241880487804</c:v>
                </c:pt>
                <c:pt idx="18">
                  <c:v>5.4452908585365849</c:v>
                </c:pt>
                <c:pt idx="19">
                  <c:v>5.446199036585365</c:v>
                </c:pt>
                <c:pt idx="20">
                  <c:v>5.616883236585366</c:v>
                </c:pt>
                <c:pt idx="21">
                  <c:v>5.530258263414634</c:v>
                </c:pt>
                <c:pt idx="22">
                  <c:v>5.1057413756097567</c:v>
                </c:pt>
                <c:pt idx="23">
                  <c:v>5.1048240000000016</c:v>
                </c:pt>
                <c:pt idx="24">
                  <c:v>5.0159575048780498</c:v>
                </c:pt>
                <c:pt idx="25">
                  <c:v>4.9865953512195125</c:v>
                </c:pt>
                <c:pt idx="26">
                  <c:v>4.8173652682926837</c:v>
                </c:pt>
                <c:pt idx="27">
                  <c:v>5.0205205243902462</c:v>
                </c:pt>
                <c:pt idx="28">
                  <c:v>5.089566963414633</c:v>
                </c:pt>
                <c:pt idx="29">
                  <c:v>4.975590624390243</c:v>
                </c:pt>
                <c:pt idx="30">
                  <c:v>4.4743555341463424</c:v>
                </c:pt>
                <c:pt idx="31">
                  <c:v>4.5029366414634149</c:v>
                </c:pt>
                <c:pt idx="32">
                  <c:v>4.6292438048780493</c:v>
                </c:pt>
                <c:pt idx="33">
                  <c:v>4.517209024390243</c:v>
                </c:pt>
                <c:pt idx="34">
                  <c:v>4.548774992682926</c:v>
                </c:pt>
                <c:pt idx="35">
                  <c:v>4.4552710219512175</c:v>
                </c:pt>
                <c:pt idx="36">
                  <c:v>4.439824568292682</c:v>
                </c:pt>
                <c:pt idx="37">
                  <c:v>4.3893926414634148</c:v>
                </c:pt>
                <c:pt idx="38">
                  <c:v>4.4745786439024391</c:v>
                </c:pt>
                <c:pt idx="39">
                  <c:v>4.2547250707317055</c:v>
                </c:pt>
                <c:pt idx="40">
                  <c:v>4.3760951365853673</c:v>
                </c:pt>
                <c:pt idx="41">
                  <c:v>4.0506793682926823</c:v>
                </c:pt>
                <c:pt idx="42">
                  <c:v>4.2625686658536575</c:v>
                </c:pt>
                <c:pt idx="43">
                  <c:v>4.1914471756097562</c:v>
                </c:pt>
                <c:pt idx="44">
                  <c:v>4.2345394341463427</c:v>
                </c:pt>
                <c:pt idx="45">
                  <c:v>4.204179226829269</c:v>
                </c:pt>
                <c:pt idx="46">
                  <c:v>4.2535949902439016</c:v>
                </c:pt>
                <c:pt idx="47">
                  <c:v>4.3737704390243906</c:v>
                </c:pt>
                <c:pt idx="48">
                  <c:v>4.2081369268292681</c:v>
                </c:pt>
                <c:pt idx="49">
                  <c:v>4.1982246219512183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E92-4607-B131-13176DDAA1FE}"/>
            </c:ext>
          </c:extLst>
        </c:ser>
        <c:ser>
          <c:idx val="1"/>
          <c:order val="1"/>
          <c:tx>
            <c:strRef>
              <c:f>DECOMPOSE!$A$7</c:f>
              <c:strCache>
                <c:ptCount val="1"/>
                <c:pt idx="0">
                  <c:v>DECOMP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circle"/>
            <c:size val="7"/>
            <c:spPr>
              <a:solidFill>
                <a:schemeClr val="accent2">
                  <a:lumMod val="75000"/>
                </a:schemeClr>
              </a:solidFill>
              <a:ln>
                <a:solidFill>
                  <a:srgbClr val="C0000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DECOMPOSE!$BJ$8:$DG$8</c:f>
                <c:numCache>
                  <c:formatCode>General</c:formatCode>
                  <c:ptCount val="50"/>
                  <c:pt idx="0">
                    <c:v>0.21363321261665624</c:v>
                  </c:pt>
                  <c:pt idx="1">
                    <c:v>0.26377093527855866</c:v>
                  </c:pt>
                  <c:pt idx="2">
                    <c:v>0.27610060534918546</c:v>
                  </c:pt>
                  <c:pt idx="3">
                    <c:v>0.25070068961351405</c:v>
                  </c:pt>
                  <c:pt idx="4">
                    <c:v>0.239409216157107</c:v>
                  </c:pt>
                  <c:pt idx="5">
                    <c:v>0.24639036958332977</c:v>
                  </c:pt>
                  <c:pt idx="6">
                    <c:v>0.22537936643502407</c:v>
                  </c:pt>
                  <c:pt idx="7">
                    <c:v>0.23535335123095838</c:v>
                  </c:pt>
                  <c:pt idx="8">
                    <c:v>0.21093699599175134</c:v>
                  </c:pt>
                  <c:pt idx="9">
                    <c:v>0.23603925637874576</c:v>
                  </c:pt>
                  <c:pt idx="10">
                    <c:v>0.2543149641326457</c:v>
                  </c:pt>
                  <c:pt idx="11">
                    <c:v>0.222982068014874</c:v>
                  </c:pt>
                  <c:pt idx="12">
                    <c:v>0.20859061207389396</c:v>
                  </c:pt>
                  <c:pt idx="13">
                    <c:v>0.25048145653900961</c:v>
                  </c:pt>
                  <c:pt idx="14">
                    <c:v>0.2083096537515558</c:v>
                  </c:pt>
                  <c:pt idx="15">
                    <c:v>0.20757728330687411</c:v>
                  </c:pt>
                  <c:pt idx="16">
                    <c:v>0.25260321634159383</c:v>
                  </c:pt>
                  <c:pt idx="17">
                    <c:v>0.20641039244998285</c:v>
                  </c:pt>
                  <c:pt idx="18">
                    <c:v>0.20506349764505072</c:v>
                  </c:pt>
                  <c:pt idx="19">
                    <c:v>0.21327745714421886</c:v>
                  </c:pt>
                  <c:pt idx="20">
                    <c:v>0.20365046823692187</c:v>
                  </c:pt>
                  <c:pt idx="21">
                    <c:v>0.22498161503538192</c:v>
                  </c:pt>
                  <c:pt idx="22">
                    <c:v>0.22425359895610042</c:v>
                  </c:pt>
                  <c:pt idx="23">
                    <c:v>0.2078097572884286</c:v>
                  </c:pt>
                  <c:pt idx="24">
                    <c:v>0.21335948963051585</c:v>
                  </c:pt>
                  <c:pt idx="25">
                    <c:v>0.18399380751288502</c:v>
                  </c:pt>
                  <c:pt idx="26">
                    <c:v>0.21370904265174284</c:v>
                  </c:pt>
                  <c:pt idx="27">
                    <c:v>0.22995243598453749</c:v>
                  </c:pt>
                  <c:pt idx="28">
                    <c:v>0.20918152705580373</c:v>
                  </c:pt>
                  <c:pt idx="29">
                    <c:v>0.21161780335051106</c:v>
                  </c:pt>
                  <c:pt idx="30">
                    <c:v>0.20085063441193868</c:v>
                  </c:pt>
                  <c:pt idx="31">
                    <c:v>0.18233191410029809</c:v>
                  </c:pt>
                  <c:pt idx="32">
                    <c:v>0.18501169541536999</c:v>
                  </c:pt>
                  <c:pt idx="33">
                    <c:v>0.22238038368090907</c:v>
                  </c:pt>
                  <c:pt idx="34">
                    <c:v>0.22361998834897176</c:v>
                  </c:pt>
                  <c:pt idx="35">
                    <c:v>0.21548161721682604</c:v>
                  </c:pt>
                  <c:pt idx="36">
                    <c:v>0.18119530470256393</c:v>
                  </c:pt>
                  <c:pt idx="37">
                    <c:v>0.18334583699308699</c:v>
                  </c:pt>
                  <c:pt idx="38">
                    <c:v>0.19429800707248163</c:v>
                  </c:pt>
                  <c:pt idx="39">
                    <c:v>0.20068093592594055</c:v>
                  </c:pt>
                  <c:pt idx="40">
                    <c:v>0.19702215502653539</c:v>
                  </c:pt>
                  <c:pt idx="41">
                    <c:v>0.21111750713670097</c:v>
                  </c:pt>
                  <c:pt idx="42">
                    <c:v>0.23644600545356378</c:v>
                  </c:pt>
                  <c:pt idx="43">
                    <c:v>0.21821055092949074</c:v>
                  </c:pt>
                  <c:pt idx="44">
                    <c:v>0.20725296624123266</c:v>
                  </c:pt>
                  <c:pt idx="45">
                    <c:v>0.23069386124663249</c:v>
                  </c:pt>
                  <c:pt idx="46">
                    <c:v>0.21890195430282078</c:v>
                  </c:pt>
                  <c:pt idx="47">
                    <c:v>0.22318023333056372</c:v>
                  </c:pt>
                  <c:pt idx="48">
                    <c:v>0.18987190647258015</c:v>
                  </c:pt>
                  <c:pt idx="49">
                    <c:v>0.2434590648625849</c:v>
                  </c:pt>
                </c:numCache>
              </c:numRef>
            </c:plus>
            <c:minus>
              <c:numRef>
                <c:f>DECOMPOSE!$BJ$8:$DG$8</c:f>
                <c:numCache>
                  <c:formatCode>General</c:formatCode>
                  <c:ptCount val="50"/>
                  <c:pt idx="0">
                    <c:v>0.21363321261665624</c:v>
                  </c:pt>
                  <c:pt idx="1">
                    <c:v>0.26377093527855866</c:v>
                  </c:pt>
                  <c:pt idx="2">
                    <c:v>0.27610060534918546</c:v>
                  </c:pt>
                  <c:pt idx="3">
                    <c:v>0.25070068961351405</c:v>
                  </c:pt>
                  <c:pt idx="4">
                    <c:v>0.239409216157107</c:v>
                  </c:pt>
                  <c:pt idx="5">
                    <c:v>0.24639036958332977</c:v>
                  </c:pt>
                  <c:pt idx="6">
                    <c:v>0.22537936643502407</c:v>
                  </c:pt>
                  <c:pt idx="7">
                    <c:v>0.23535335123095838</c:v>
                  </c:pt>
                  <c:pt idx="8">
                    <c:v>0.21093699599175134</c:v>
                  </c:pt>
                  <c:pt idx="9">
                    <c:v>0.23603925637874576</c:v>
                  </c:pt>
                  <c:pt idx="10">
                    <c:v>0.2543149641326457</c:v>
                  </c:pt>
                  <c:pt idx="11">
                    <c:v>0.222982068014874</c:v>
                  </c:pt>
                  <c:pt idx="12">
                    <c:v>0.20859061207389396</c:v>
                  </c:pt>
                  <c:pt idx="13">
                    <c:v>0.25048145653900961</c:v>
                  </c:pt>
                  <c:pt idx="14">
                    <c:v>0.2083096537515558</c:v>
                  </c:pt>
                  <c:pt idx="15">
                    <c:v>0.20757728330687411</c:v>
                  </c:pt>
                  <c:pt idx="16">
                    <c:v>0.25260321634159383</c:v>
                  </c:pt>
                  <c:pt idx="17">
                    <c:v>0.20641039244998285</c:v>
                  </c:pt>
                  <c:pt idx="18">
                    <c:v>0.20506349764505072</c:v>
                  </c:pt>
                  <c:pt idx="19">
                    <c:v>0.21327745714421886</c:v>
                  </c:pt>
                  <c:pt idx="20">
                    <c:v>0.20365046823692187</c:v>
                  </c:pt>
                  <c:pt idx="21">
                    <c:v>0.22498161503538192</c:v>
                  </c:pt>
                  <c:pt idx="22">
                    <c:v>0.22425359895610042</c:v>
                  </c:pt>
                  <c:pt idx="23">
                    <c:v>0.2078097572884286</c:v>
                  </c:pt>
                  <c:pt idx="24">
                    <c:v>0.21335948963051585</c:v>
                  </c:pt>
                  <c:pt idx="25">
                    <c:v>0.18399380751288502</c:v>
                  </c:pt>
                  <c:pt idx="26">
                    <c:v>0.21370904265174284</c:v>
                  </c:pt>
                  <c:pt idx="27">
                    <c:v>0.22995243598453749</c:v>
                  </c:pt>
                  <c:pt idx="28">
                    <c:v>0.20918152705580373</c:v>
                  </c:pt>
                  <c:pt idx="29">
                    <c:v>0.21161780335051106</c:v>
                  </c:pt>
                  <c:pt idx="30">
                    <c:v>0.20085063441193868</c:v>
                  </c:pt>
                  <c:pt idx="31">
                    <c:v>0.18233191410029809</c:v>
                  </c:pt>
                  <c:pt idx="32">
                    <c:v>0.18501169541536999</c:v>
                  </c:pt>
                  <c:pt idx="33">
                    <c:v>0.22238038368090907</c:v>
                  </c:pt>
                  <c:pt idx="34">
                    <c:v>0.22361998834897176</c:v>
                  </c:pt>
                  <c:pt idx="35">
                    <c:v>0.21548161721682604</c:v>
                  </c:pt>
                  <c:pt idx="36">
                    <c:v>0.18119530470256393</c:v>
                  </c:pt>
                  <c:pt idx="37">
                    <c:v>0.18334583699308699</c:v>
                  </c:pt>
                  <c:pt idx="38">
                    <c:v>0.19429800707248163</c:v>
                  </c:pt>
                  <c:pt idx="39">
                    <c:v>0.20068093592594055</c:v>
                  </c:pt>
                  <c:pt idx="40">
                    <c:v>0.19702215502653539</c:v>
                  </c:pt>
                  <c:pt idx="41">
                    <c:v>0.21111750713670097</c:v>
                  </c:pt>
                  <c:pt idx="42">
                    <c:v>0.23644600545356378</c:v>
                  </c:pt>
                  <c:pt idx="43">
                    <c:v>0.21821055092949074</c:v>
                  </c:pt>
                  <c:pt idx="44">
                    <c:v>0.20725296624123266</c:v>
                  </c:pt>
                  <c:pt idx="45">
                    <c:v>0.23069386124663249</c:v>
                  </c:pt>
                  <c:pt idx="46">
                    <c:v>0.21890195430282078</c:v>
                  </c:pt>
                  <c:pt idx="47">
                    <c:v>0.22318023333056372</c:v>
                  </c:pt>
                  <c:pt idx="48">
                    <c:v>0.18987190647258015</c:v>
                  </c:pt>
                  <c:pt idx="49">
                    <c:v>0.2434590648625849</c:v>
                  </c:pt>
                </c:numCache>
              </c:numRef>
            </c:minus>
            <c:spPr>
              <a:ln>
                <a:solidFill>
                  <a:srgbClr val="C00000"/>
                </a:solidFill>
              </a:ln>
            </c:spPr>
          </c:errBars>
          <c:xVal>
            <c:numRef>
              <c:f>DECOMPOSE!$DH$3:$FE$3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DECOMPOSE!$BJ$7:$DG$7</c:f>
              <c:numCache>
                <c:formatCode>0.00</c:formatCode>
                <c:ptCount val="50"/>
                <c:pt idx="0">
                  <c:v>6.9185404357142897</c:v>
                </c:pt>
                <c:pt idx="1">
                  <c:v>6.4883327285714287</c:v>
                </c:pt>
                <c:pt idx="2">
                  <c:v>6.5219590785714292</c:v>
                </c:pt>
                <c:pt idx="3">
                  <c:v>6.0194229690476204</c:v>
                </c:pt>
                <c:pt idx="4">
                  <c:v>5.9265842095238108</c:v>
                </c:pt>
                <c:pt idx="5">
                  <c:v>5.5480003738095238</c:v>
                </c:pt>
                <c:pt idx="6">
                  <c:v>5.4423861476190476</c:v>
                </c:pt>
                <c:pt idx="7">
                  <c:v>5.4561881357142852</c:v>
                </c:pt>
                <c:pt idx="8">
                  <c:v>5.2890396238095256</c:v>
                </c:pt>
                <c:pt idx="9">
                  <c:v>5.1207116309523819</c:v>
                </c:pt>
                <c:pt idx="10">
                  <c:v>5.2491733119047623</c:v>
                </c:pt>
                <c:pt idx="11">
                  <c:v>5.0757187499999992</c:v>
                </c:pt>
                <c:pt idx="12">
                  <c:v>5.0036033571428575</c:v>
                </c:pt>
                <c:pt idx="13">
                  <c:v>5.0730549642857143</c:v>
                </c:pt>
                <c:pt idx="14">
                  <c:v>5.2032782404761901</c:v>
                </c:pt>
                <c:pt idx="15">
                  <c:v>5.2057273023809527</c:v>
                </c:pt>
                <c:pt idx="16">
                  <c:v>5.0460254142857153</c:v>
                </c:pt>
                <c:pt idx="17">
                  <c:v>5.0196596880952384</c:v>
                </c:pt>
                <c:pt idx="18">
                  <c:v>4.8148390452380951</c:v>
                </c:pt>
                <c:pt idx="19">
                  <c:v>4.9131233857142869</c:v>
                </c:pt>
                <c:pt idx="20">
                  <c:v>4.9792334071428561</c:v>
                </c:pt>
                <c:pt idx="21">
                  <c:v>4.9487645452380953</c:v>
                </c:pt>
                <c:pt idx="22">
                  <c:v>5.1462488785714289</c:v>
                </c:pt>
                <c:pt idx="23">
                  <c:v>4.8994352571428577</c:v>
                </c:pt>
                <c:pt idx="24">
                  <c:v>4.8612885952380953</c:v>
                </c:pt>
                <c:pt idx="25">
                  <c:v>4.6318967928571437</c:v>
                </c:pt>
                <c:pt idx="26">
                  <c:v>4.8846598738095235</c:v>
                </c:pt>
                <c:pt idx="27">
                  <c:v>5.040650223809525</c:v>
                </c:pt>
                <c:pt idx="28">
                  <c:v>4.8795963833333333</c:v>
                </c:pt>
                <c:pt idx="29">
                  <c:v>4.8105124571428588</c:v>
                </c:pt>
                <c:pt idx="30">
                  <c:v>4.7098910690476208</c:v>
                </c:pt>
                <c:pt idx="31">
                  <c:v>4.5817413119047643</c:v>
                </c:pt>
                <c:pt idx="32">
                  <c:v>4.6386755047619044</c:v>
                </c:pt>
                <c:pt idx="33">
                  <c:v>4.4833917499999991</c:v>
                </c:pt>
                <c:pt idx="34">
                  <c:v>4.7012909452380942</c:v>
                </c:pt>
                <c:pt idx="35">
                  <c:v>4.5630405857142859</c:v>
                </c:pt>
                <c:pt idx="36">
                  <c:v>4.5115528690476188</c:v>
                </c:pt>
                <c:pt idx="37">
                  <c:v>4.4602616190476194</c:v>
                </c:pt>
                <c:pt idx="38">
                  <c:v>4.3278071023809535</c:v>
                </c:pt>
                <c:pt idx="39">
                  <c:v>4.4310709595238098</c:v>
                </c:pt>
                <c:pt idx="40">
                  <c:v>4.494586847619046</c:v>
                </c:pt>
                <c:pt idx="41">
                  <c:v>4.4735128738095238</c:v>
                </c:pt>
                <c:pt idx="42">
                  <c:v>4.5163506714285706</c:v>
                </c:pt>
                <c:pt idx="43">
                  <c:v>4.5869065547619057</c:v>
                </c:pt>
                <c:pt idx="44">
                  <c:v>4.4804136761904756</c:v>
                </c:pt>
                <c:pt idx="45">
                  <c:v>4.5500334904761912</c:v>
                </c:pt>
                <c:pt idx="46">
                  <c:v>4.4839016595238101</c:v>
                </c:pt>
                <c:pt idx="47">
                  <c:v>4.404644454761903</c:v>
                </c:pt>
                <c:pt idx="48">
                  <c:v>4.360958285714287</c:v>
                </c:pt>
                <c:pt idx="49">
                  <c:v>4.4361734761904756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E92-4607-B131-13176DDAA1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6808192"/>
        <c:axId val="316834560"/>
      </c:scatterChart>
      <c:valAx>
        <c:axId val="316808192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316834560"/>
        <c:crosses val="autoZero"/>
        <c:crossBetween val="midCat"/>
        <c:majorUnit val="10"/>
      </c:valAx>
      <c:valAx>
        <c:axId val="316834560"/>
        <c:scaling>
          <c:orientation val="minMax"/>
          <c:max val="10"/>
          <c:min val="3"/>
        </c:scaling>
        <c:delete val="0"/>
        <c:axPos val="l"/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316808192"/>
        <c:crosses val="autoZero"/>
        <c:crossBetween val="midCat"/>
        <c:majorUnit val="1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9143766540224597E-2"/>
          <c:y val="3.4607505296346382E-2"/>
          <c:w val="0.88337270341207352"/>
          <c:h val="0.8326195683872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DECOMPOSE!$A$5</c:f>
              <c:strCache>
                <c:ptCount val="1"/>
                <c:pt idx="0">
                  <c:v>COMP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circle"/>
            <c:size val="7"/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DECOMPOSE!$L$6:$BI$6</c:f>
                <c:numCache>
                  <c:formatCode>General</c:formatCode>
                  <c:ptCount val="50"/>
                  <c:pt idx="0">
                    <c:v>0.33909748943397211</c:v>
                  </c:pt>
                  <c:pt idx="1">
                    <c:v>0.2696949025201113</c:v>
                  </c:pt>
                  <c:pt idx="2">
                    <c:v>0.19202780786665657</c:v>
                  </c:pt>
                  <c:pt idx="3">
                    <c:v>0.17236539440393439</c:v>
                  </c:pt>
                  <c:pt idx="4">
                    <c:v>0.13830208482156398</c:v>
                  </c:pt>
                  <c:pt idx="5">
                    <c:v>0.15949285052266421</c:v>
                  </c:pt>
                  <c:pt idx="6">
                    <c:v>0.14937767835950336</c:v>
                  </c:pt>
                  <c:pt idx="7">
                    <c:v>0.13829617710132225</c:v>
                  </c:pt>
                  <c:pt idx="8">
                    <c:v>0.15063177584962228</c:v>
                  </c:pt>
                  <c:pt idx="9">
                    <c:v>0.13615299605468803</c:v>
                  </c:pt>
                  <c:pt idx="10">
                    <c:v>0.13923404417326007</c:v>
                  </c:pt>
                  <c:pt idx="11">
                    <c:v>0.16057684502267455</c:v>
                  </c:pt>
                  <c:pt idx="12">
                    <c:v>0.16316565232403565</c:v>
                  </c:pt>
                  <c:pt idx="13">
                    <c:v>0.14343859500987238</c:v>
                  </c:pt>
                  <c:pt idx="14">
                    <c:v>0.15453191517013587</c:v>
                  </c:pt>
                  <c:pt idx="15">
                    <c:v>0.14349984688727055</c:v>
                  </c:pt>
                  <c:pt idx="16">
                    <c:v>0.13774755658754725</c:v>
                  </c:pt>
                  <c:pt idx="17">
                    <c:v>0.11472749786199156</c:v>
                  </c:pt>
                  <c:pt idx="18">
                    <c:v>0.13586153417289379</c:v>
                  </c:pt>
                  <c:pt idx="19">
                    <c:v>0.14636944524049186</c:v>
                  </c:pt>
                  <c:pt idx="20">
                    <c:v>0.14902866215395721</c:v>
                  </c:pt>
                  <c:pt idx="21">
                    <c:v>0.13752488688713763</c:v>
                  </c:pt>
                  <c:pt idx="22">
                    <c:v>0.12910245437852735</c:v>
                  </c:pt>
                  <c:pt idx="23">
                    <c:v>0.12349281393114397</c:v>
                  </c:pt>
                  <c:pt idx="24">
                    <c:v>8.8566354440300421E-2</c:v>
                  </c:pt>
                  <c:pt idx="25">
                    <c:v>0.10547732651068081</c:v>
                  </c:pt>
                  <c:pt idx="26">
                    <c:v>0.10514328467611375</c:v>
                  </c:pt>
                  <c:pt idx="27">
                    <c:v>0.11580229079858774</c:v>
                  </c:pt>
                  <c:pt idx="28">
                    <c:v>0.10130544319832341</c:v>
                  </c:pt>
                  <c:pt idx="29">
                    <c:v>0.12109175402105224</c:v>
                  </c:pt>
                  <c:pt idx="30">
                    <c:v>0.11844298484523051</c:v>
                  </c:pt>
                  <c:pt idx="31">
                    <c:v>0.10218653996472062</c:v>
                  </c:pt>
                  <c:pt idx="32">
                    <c:v>0.12234237396575214</c:v>
                  </c:pt>
                  <c:pt idx="33">
                    <c:v>0.11117633450724948</c:v>
                  </c:pt>
                  <c:pt idx="34">
                    <c:v>9.9687095310030477E-2</c:v>
                  </c:pt>
                  <c:pt idx="35">
                    <c:v>0.11450235698185585</c:v>
                  </c:pt>
                  <c:pt idx="36">
                    <c:v>0.10978488648098249</c:v>
                  </c:pt>
                  <c:pt idx="37">
                    <c:v>0.11406832606271415</c:v>
                  </c:pt>
                  <c:pt idx="38">
                    <c:v>0.10082661521386178</c:v>
                  </c:pt>
                  <c:pt idx="39">
                    <c:v>0.11690864878019287</c:v>
                  </c:pt>
                  <c:pt idx="40">
                    <c:v>0.11533377569990202</c:v>
                  </c:pt>
                  <c:pt idx="41">
                    <c:v>0.13211017245246312</c:v>
                  </c:pt>
                  <c:pt idx="42">
                    <c:v>0.11349240266155908</c:v>
                  </c:pt>
                  <c:pt idx="43">
                    <c:v>0.10758832816073885</c:v>
                  </c:pt>
                  <c:pt idx="44">
                    <c:v>0.13751153005251177</c:v>
                  </c:pt>
                  <c:pt idx="45">
                    <c:v>0.11439451109453161</c:v>
                  </c:pt>
                  <c:pt idx="46">
                    <c:v>0.13217681817715868</c:v>
                  </c:pt>
                  <c:pt idx="47">
                    <c:v>9.405428672027645E-2</c:v>
                  </c:pt>
                  <c:pt idx="48">
                    <c:v>0.11668662328065867</c:v>
                  </c:pt>
                  <c:pt idx="49">
                    <c:v>9.2720569951211571E-2</c:v>
                  </c:pt>
                </c:numCache>
              </c:numRef>
            </c:plus>
            <c:minus>
              <c:numRef>
                <c:f>DECOMPOSE!$L$6:$BI$6</c:f>
                <c:numCache>
                  <c:formatCode>General</c:formatCode>
                  <c:ptCount val="50"/>
                  <c:pt idx="0">
                    <c:v>0.33909748943397211</c:v>
                  </c:pt>
                  <c:pt idx="1">
                    <c:v>0.2696949025201113</c:v>
                  </c:pt>
                  <c:pt idx="2">
                    <c:v>0.19202780786665657</c:v>
                  </c:pt>
                  <c:pt idx="3">
                    <c:v>0.17236539440393439</c:v>
                  </c:pt>
                  <c:pt idx="4">
                    <c:v>0.13830208482156398</c:v>
                  </c:pt>
                  <c:pt idx="5">
                    <c:v>0.15949285052266421</c:v>
                  </c:pt>
                  <c:pt idx="6">
                    <c:v>0.14937767835950336</c:v>
                  </c:pt>
                  <c:pt idx="7">
                    <c:v>0.13829617710132225</c:v>
                  </c:pt>
                  <c:pt idx="8">
                    <c:v>0.15063177584962228</c:v>
                  </c:pt>
                  <c:pt idx="9">
                    <c:v>0.13615299605468803</c:v>
                  </c:pt>
                  <c:pt idx="10">
                    <c:v>0.13923404417326007</c:v>
                  </c:pt>
                  <c:pt idx="11">
                    <c:v>0.16057684502267455</c:v>
                  </c:pt>
                  <c:pt idx="12">
                    <c:v>0.16316565232403565</c:v>
                  </c:pt>
                  <c:pt idx="13">
                    <c:v>0.14343859500987238</c:v>
                  </c:pt>
                  <c:pt idx="14">
                    <c:v>0.15453191517013587</c:v>
                  </c:pt>
                  <c:pt idx="15">
                    <c:v>0.14349984688727055</c:v>
                  </c:pt>
                  <c:pt idx="16">
                    <c:v>0.13774755658754725</c:v>
                  </c:pt>
                  <c:pt idx="17">
                    <c:v>0.11472749786199156</c:v>
                  </c:pt>
                  <c:pt idx="18">
                    <c:v>0.13586153417289379</c:v>
                  </c:pt>
                  <c:pt idx="19">
                    <c:v>0.14636944524049186</c:v>
                  </c:pt>
                  <c:pt idx="20">
                    <c:v>0.14902866215395721</c:v>
                  </c:pt>
                  <c:pt idx="21">
                    <c:v>0.13752488688713763</c:v>
                  </c:pt>
                  <c:pt idx="22">
                    <c:v>0.12910245437852735</c:v>
                  </c:pt>
                  <c:pt idx="23">
                    <c:v>0.12349281393114397</c:v>
                  </c:pt>
                  <c:pt idx="24">
                    <c:v>8.8566354440300421E-2</c:v>
                  </c:pt>
                  <c:pt idx="25">
                    <c:v>0.10547732651068081</c:v>
                  </c:pt>
                  <c:pt idx="26">
                    <c:v>0.10514328467611375</c:v>
                  </c:pt>
                  <c:pt idx="27">
                    <c:v>0.11580229079858774</c:v>
                  </c:pt>
                  <c:pt idx="28">
                    <c:v>0.10130544319832341</c:v>
                  </c:pt>
                  <c:pt idx="29">
                    <c:v>0.12109175402105224</c:v>
                  </c:pt>
                  <c:pt idx="30">
                    <c:v>0.11844298484523051</c:v>
                  </c:pt>
                  <c:pt idx="31">
                    <c:v>0.10218653996472062</c:v>
                  </c:pt>
                  <c:pt idx="32">
                    <c:v>0.12234237396575214</c:v>
                  </c:pt>
                  <c:pt idx="33">
                    <c:v>0.11117633450724948</c:v>
                  </c:pt>
                  <c:pt idx="34">
                    <c:v>9.9687095310030477E-2</c:v>
                  </c:pt>
                  <c:pt idx="35">
                    <c:v>0.11450235698185585</c:v>
                  </c:pt>
                  <c:pt idx="36">
                    <c:v>0.10978488648098249</c:v>
                  </c:pt>
                  <c:pt idx="37">
                    <c:v>0.11406832606271415</c:v>
                  </c:pt>
                  <c:pt idx="38">
                    <c:v>0.10082661521386178</c:v>
                  </c:pt>
                  <c:pt idx="39">
                    <c:v>0.11690864878019287</c:v>
                  </c:pt>
                  <c:pt idx="40">
                    <c:v>0.11533377569990202</c:v>
                  </c:pt>
                  <c:pt idx="41">
                    <c:v>0.13211017245246312</c:v>
                  </c:pt>
                  <c:pt idx="42">
                    <c:v>0.11349240266155908</c:v>
                  </c:pt>
                  <c:pt idx="43">
                    <c:v>0.10758832816073885</c:v>
                  </c:pt>
                  <c:pt idx="44">
                    <c:v>0.13751153005251177</c:v>
                  </c:pt>
                  <c:pt idx="45">
                    <c:v>0.11439451109453161</c:v>
                  </c:pt>
                  <c:pt idx="46">
                    <c:v>0.13217681817715868</c:v>
                  </c:pt>
                  <c:pt idx="47">
                    <c:v>9.405428672027645E-2</c:v>
                  </c:pt>
                  <c:pt idx="48">
                    <c:v>0.11668662328065867</c:v>
                  </c:pt>
                  <c:pt idx="49">
                    <c:v>9.2720569951211571E-2</c:v>
                  </c:pt>
                </c:numCache>
              </c:numRef>
            </c:minus>
            <c:spPr>
              <a:ln>
                <a:solidFill>
                  <a:srgbClr val="0070C0"/>
                </a:solidFill>
              </a:ln>
            </c:spPr>
          </c:errBars>
          <c:xVal>
            <c:numRef>
              <c:f>DECOMPOSE!$DH$3:$FE$3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DECOMPOSE!$L$5:$BI$5</c:f>
              <c:numCache>
                <c:formatCode>0.00</c:formatCode>
                <c:ptCount val="50"/>
                <c:pt idx="0">
                  <c:v>8.2332521829268295</c:v>
                </c:pt>
                <c:pt idx="1">
                  <c:v>6.0670578804878064</c:v>
                </c:pt>
                <c:pt idx="2">
                  <c:v>5.4486581243902439</c:v>
                </c:pt>
                <c:pt idx="3">
                  <c:v>5.3936951024390254</c:v>
                </c:pt>
                <c:pt idx="4">
                  <c:v>5.0714632658536587</c:v>
                </c:pt>
                <c:pt idx="5">
                  <c:v>4.9638520780487818</c:v>
                </c:pt>
                <c:pt idx="6">
                  <c:v>4.9084940634146328</c:v>
                </c:pt>
                <c:pt idx="7">
                  <c:v>4.748398565853658</c:v>
                </c:pt>
                <c:pt idx="8">
                  <c:v>4.9694006682926837</c:v>
                </c:pt>
                <c:pt idx="9">
                  <c:v>4.7708538219512215</c:v>
                </c:pt>
                <c:pt idx="10">
                  <c:v>4.7910447414634154</c:v>
                </c:pt>
                <c:pt idx="11">
                  <c:v>4.9105824878048789</c:v>
                </c:pt>
                <c:pt idx="12">
                  <c:v>4.6346893902439028</c:v>
                </c:pt>
                <c:pt idx="13">
                  <c:v>4.6811059682926812</c:v>
                </c:pt>
                <c:pt idx="14">
                  <c:v>4.7061331634146342</c:v>
                </c:pt>
                <c:pt idx="15">
                  <c:v>4.6311269170731704</c:v>
                </c:pt>
                <c:pt idx="16">
                  <c:v>4.5197930585365844</c:v>
                </c:pt>
                <c:pt idx="17">
                  <c:v>4.5205642195121953</c:v>
                </c:pt>
                <c:pt idx="18">
                  <c:v>4.4819222073170719</c:v>
                </c:pt>
                <c:pt idx="19">
                  <c:v>4.5402246146341465</c:v>
                </c:pt>
                <c:pt idx="20">
                  <c:v>4.6324175097560953</c:v>
                </c:pt>
                <c:pt idx="21">
                  <c:v>4.3974579024390232</c:v>
                </c:pt>
                <c:pt idx="22">
                  <c:v>4.3496674487804885</c:v>
                </c:pt>
                <c:pt idx="23">
                  <c:v>4.2755545487804882</c:v>
                </c:pt>
                <c:pt idx="24">
                  <c:v>4.1969336195121949</c:v>
                </c:pt>
                <c:pt idx="25">
                  <c:v>4.1664764560975618</c:v>
                </c:pt>
                <c:pt idx="26">
                  <c:v>4.1749078658536574</c:v>
                </c:pt>
                <c:pt idx="27">
                  <c:v>4.2123302365853652</c:v>
                </c:pt>
                <c:pt idx="28">
                  <c:v>4.2034403999999981</c:v>
                </c:pt>
                <c:pt idx="29">
                  <c:v>4.2359737658536583</c:v>
                </c:pt>
                <c:pt idx="30">
                  <c:v>4.085586470731708</c:v>
                </c:pt>
                <c:pt idx="31">
                  <c:v>4.0429027146341463</c:v>
                </c:pt>
                <c:pt idx="32">
                  <c:v>4.1341005902439028</c:v>
                </c:pt>
                <c:pt idx="33">
                  <c:v>4.1033012097560979</c:v>
                </c:pt>
                <c:pt idx="34">
                  <c:v>4.139036265853659</c:v>
                </c:pt>
                <c:pt idx="35">
                  <c:v>4.1704332317073174</c:v>
                </c:pt>
                <c:pt idx="36">
                  <c:v>4.0994861073170723</c:v>
                </c:pt>
                <c:pt idx="37">
                  <c:v>4.0345570024390236</c:v>
                </c:pt>
                <c:pt idx="38">
                  <c:v>4.1621224390243885</c:v>
                </c:pt>
                <c:pt idx="39">
                  <c:v>4.2623100121951234</c:v>
                </c:pt>
                <c:pt idx="40">
                  <c:v>4.102089380487806</c:v>
                </c:pt>
                <c:pt idx="41">
                  <c:v>4.1221660414634131</c:v>
                </c:pt>
                <c:pt idx="42">
                  <c:v>4.0556285243902446</c:v>
                </c:pt>
                <c:pt idx="43">
                  <c:v>3.9486202317073156</c:v>
                </c:pt>
                <c:pt idx="44">
                  <c:v>4.0674983463414645</c:v>
                </c:pt>
                <c:pt idx="45">
                  <c:v>3.9583272365853657</c:v>
                </c:pt>
                <c:pt idx="46">
                  <c:v>3.8893789121951219</c:v>
                </c:pt>
                <c:pt idx="47">
                  <c:v>3.8766971097560976</c:v>
                </c:pt>
                <c:pt idx="48">
                  <c:v>3.9109587121951219</c:v>
                </c:pt>
                <c:pt idx="49">
                  <c:v>3.9533906902439022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914-4B1A-B199-65851BC92FF0}"/>
            </c:ext>
          </c:extLst>
        </c:ser>
        <c:ser>
          <c:idx val="1"/>
          <c:order val="1"/>
          <c:tx>
            <c:strRef>
              <c:f>DECOMPOSE!$A$7</c:f>
              <c:strCache>
                <c:ptCount val="1"/>
                <c:pt idx="0">
                  <c:v>DECOMP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circle"/>
            <c:size val="7"/>
            <c:spPr>
              <a:solidFill>
                <a:schemeClr val="accent2">
                  <a:lumMod val="75000"/>
                </a:schemeClr>
              </a:solidFill>
              <a:ln>
                <a:solidFill>
                  <a:srgbClr val="C0000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DECOMPOSE!$L$8:$BI$8</c:f>
                <c:numCache>
                  <c:formatCode>General</c:formatCode>
                  <c:ptCount val="50"/>
                  <c:pt idx="0">
                    <c:v>0.26417309322521437</c:v>
                  </c:pt>
                  <c:pt idx="1">
                    <c:v>0.23086822166248305</c:v>
                  </c:pt>
                  <c:pt idx="2">
                    <c:v>0.17622091954565502</c:v>
                  </c:pt>
                  <c:pt idx="3">
                    <c:v>0.12785305904468974</c:v>
                  </c:pt>
                  <c:pt idx="4">
                    <c:v>0.13617301601165152</c:v>
                  </c:pt>
                  <c:pt idx="5">
                    <c:v>0.12234328175268055</c:v>
                  </c:pt>
                  <c:pt idx="6">
                    <c:v>0.1200908724657587</c:v>
                  </c:pt>
                  <c:pt idx="7">
                    <c:v>0.13366551920480341</c:v>
                  </c:pt>
                  <c:pt idx="8">
                    <c:v>0.14357654185657207</c:v>
                  </c:pt>
                  <c:pt idx="9">
                    <c:v>0.13474814340073721</c:v>
                  </c:pt>
                  <c:pt idx="10">
                    <c:v>0.11380310100574585</c:v>
                  </c:pt>
                  <c:pt idx="11">
                    <c:v>0.1236084326499315</c:v>
                  </c:pt>
                  <c:pt idx="12">
                    <c:v>0.12314999997922559</c:v>
                  </c:pt>
                  <c:pt idx="13">
                    <c:v>0.13387957116263313</c:v>
                  </c:pt>
                  <c:pt idx="14">
                    <c:v>0.1420794793682745</c:v>
                  </c:pt>
                  <c:pt idx="15">
                    <c:v>0.16076713224312703</c:v>
                  </c:pt>
                  <c:pt idx="16">
                    <c:v>0.15538380722870923</c:v>
                  </c:pt>
                  <c:pt idx="17">
                    <c:v>0.14691093190476942</c:v>
                  </c:pt>
                  <c:pt idx="18">
                    <c:v>0.1810058913985888</c:v>
                  </c:pt>
                  <c:pt idx="19">
                    <c:v>0.17056571686352295</c:v>
                  </c:pt>
                  <c:pt idx="20">
                    <c:v>0.1545817452885547</c:v>
                  </c:pt>
                  <c:pt idx="21">
                    <c:v>0.15732987597801459</c:v>
                  </c:pt>
                  <c:pt idx="22">
                    <c:v>0.15456719717825917</c:v>
                  </c:pt>
                  <c:pt idx="23">
                    <c:v>0.15021799855958698</c:v>
                  </c:pt>
                  <c:pt idx="24">
                    <c:v>0.13227953316242475</c:v>
                  </c:pt>
                  <c:pt idx="25">
                    <c:v>0.16004422834833887</c:v>
                  </c:pt>
                  <c:pt idx="26">
                    <c:v>0.14219411048202069</c:v>
                  </c:pt>
                  <c:pt idx="27">
                    <c:v>0.17538513470468295</c:v>
                  </c:pt>
                  <c:pt idx="28">
                    <c:v>0.17031789386177112</c:v>
                  </c:pt>
                  <c:pt idx="29">
                    <c:v>0.1457070929977152</c:v>
                  </c:pt>
                  <c:pt idx="30">
                    <c:v>0.16852018371451477</c:v>
                  </c:pt>
                  <c:pt idx="31">
                    <c:v>0.14005723350622629</c:v>
                  </c:pt>
                  <c:pt idx="32">
                    <c:v>0.14347235072562739</c:v>
                  </c:pt>
                  <c:pt idx="33">
                    <c:v>0.14438111734128231</c:v>
                  </c:pt>
                  <c:pt idx="34">
                    <c:v>0.14239757039273246</c:v>
                  </c:pt>
                  <c:pt idx="35">
                    <c:v>0.13960229535492544</c:v>
                  </c:pt>
                  <c:pt idx="36">
                    <c:v>0.15183413423733963</c:v>
                  </c:pt>
                  <c:pt idx="37">
                    <c:v>0.14139406250507716</c:v>
                  </c:pt>
                  <c:pt idx="38">
                    <c:v>0.132119787774307</c:v>
                  </c:pt>
                  <c:pt idx="39">
                    <c:v>0.1475457182316029</c:v>
                  </c:pt>
                  <c:pt idx="40">
                    <c:v>0.17332426715104024</c:v>
                  </c:pt>
                  <c:pt idx="41">
                    <c:v>0.15157028756463484</c:v>
                  </c:pt>
                  <c:pt idx="42">
                    <c:v>0.16300494804324925</c:v>
                  </c:pt>
                  <c:pt idx="43">
                    <c:v>0.13325632839484503</c:v>
                  </c:pt>
                  <c:pt idx="44">
                    <c:v>0.13144484586819441</c:v>
                  </c:pt>
                  <c:pt idx="45">
                    <c:v>0.13974074463073238</c:v>
                  </c:pt>
                  <c:pt idx="46">
                    <c:v>0.12919677984687242</c:v>
                  </c:pt>
                  <c:pt idx="47">
                    <c:v>0.16520349147432306</c:v>
                  </c:pt>
                  <c:pt idx="48">
                    <c:v>0.13552656095996501</c:v>
                  </c:pt>
                  <c:pt idx="49">
                    <c:v>0.14616041934433391</c:v>
                  </c:pt>
                </c:numCache>
              </c:numRef>
            </c:plus>
            <c:minus>
              <c:numRef>
                <c:f>DECOMPOSE!$L$8:$BI$8</c:f>
                <c:numCache>
                  <c:formatCode>General</c:formatCode>
                  <c:ptCount val="50"/>
                  <c:pt idx="0">
                    <c:v>0.26417309322521437</c:v>
                  </c:pt>
                  <c:pt idx="1">
                    <c:v>0.23086822166248305</c:v>
                  </c:pt>
                  <c:pt idx="2">
                    <c:v>0.17622091954565502</c:v>
                  </c:pt>
                  <c:pt idx="3">
                    <c:v>0.12785305904468974</c:v>
                  </c:pt>
                  <c:pt idx="4">
                    <c:v>0.13617301601165152</c:v>
                  </c:pt>
                  <c:pt idx="5">
                    <c:v>0.12234328175268055</c:v>
                  </c:pt>
                  <c:pt idx="6">
                    <c:v>0.1200908724657587</c:v>
                  </c:pt>
                  <c:pt idx="7">
                    <c:v>0.13366551920480341</c:v>
                  </c:pt>
                  <c:pt idx="8">
                    <c:v>0.14357654185657207</c:v>
                  </c:pt>
                  <c:pt idx="9">
                    <c:v>0.13474814340073721</c:v>
                  </c:pt>
                  <c:pt idx="10">
                    <c:v>0.11380310100574585</c:v>
                  </c:pt>
                  <c:pt idx="11">
                    <c:v>0.1236084326499315</c:v>
                  </c:pt>
                  <c:pt idx="12">
                    <c:v>0.12314999997922559</c:v>
                  </c:pt>
                  <c:pt idx="13">
                    <c:v>0.13387957116263313</c:v>
                  </c:pt>
                  <c:pt idx="14">
                    <c:v>0.1420794793682745</c:v>
                  </c:pt>
                  <c:pt idx="15">
                    <c:v>0.16076713224312703</c:v>
                  </c:pt>
                  <c:pt idx="16">
                    <c:v>0.15538380722870923</c:v>
                  </c:pt>
                  <c:pt idx="17">
                    <c:v>0.14691093190476942</c:v>
                  </c:pt>
                  <c:pt idx="18">
                    <c:v>0.1810058913985888</c:v>
                  </c:pt>
                  <c:pt idx="19">
                    <c:v>0.17056571686352295</c:v>
                  </c:pt>
                  <c:pt idx="20">
                    <c:v>0.1545817452885547</c:v>
                  </c:pt>
                  <c:pt idx="21">
                    <c:v>0.15732987597801459</c:v>
                  </c:pt>
                  <c:pt idx="22">
                    <c:v>0.15456719717825917</c:v>
                  </c:pt>
                  <c:pt idx="23">
                    <c:v>0.15021799855958698</c:v>
                  </c:pt>
                  <c:pt idx="24">
                    <c:v>0.13227953316242475</c:v>
                  </c:pt>
                  <c:pt idx="25">
                    <c:v>0.16004422834833887</c:v>
                  </c:pt>
                  <c:pt idx="26">
                    <c:v>0.14219411048202069</c:v>
                  </c:pt>
                  <c:pt idx="27">
                    <c:v>0.17538513470468295</c:v>
                  </c:pt>
                  <c:pt idx="28">
                    <c:v>0.17031789386177112</c:v>
                  </c:pt>
                  <c:pt idx="29">
                    <c:v>0.1457070929977152</c:v>
                  </c:pt>
                  <c:pt idx="30">
                    <c:v>0.16852018371451477</c:v>
                  </c:pt>
                  <c:pt idx="31">
                    <c:v>0.14005723350622629</c:v>
                  </c:pt>
                  <c:pt idx="32">
                    <c:v>0.14347235072562739</c:v>
                  </c:pt>
                  <c:pt idx="33">
                    <c:v>0.14438111734128231</c:v>
                  </c:pt>
                  <c:pt idx="34">
                    <c:v>0.14239757039273246</c:v>
                  </c:pt>
                  <c:pt idx="35">
                    <c:v>0.13960229535492544</c:v>
                  </c:pt>
                  <c:pt idx="36">
                    <c:v>0.15183413423733963</c:v>
                  </c:pt>
                  <c:pt idx="37">
                    <c:v>0.14139406250507716</c:v>
                  </c:pt>
                  <c:pt idx="38">
                    <c:v>0.132119787774307</c:v>
                  </c:pt>
                  <c:pt idx="39">
                    <c:v>0.1475457182316029</c:v>
                  </c:pt>
                  <c:pt idx="40">
                    <c:v>0.17332426715104024</c:v>
                  </c:pt>
                  <c:pt idx="41">
                    <c:v>0.15157028756463484</c:v>
                  </c:pt>
                  <c:pt idx="42">
                    <c:v>0.16300494804324925</c:v>
                  </c:pt>
                  <c:pt idx="43">
                    <c:v>0.13325632839484503</c:v>
                  </c:pt>
                  <c:pt idx="44">
                    <c:v>0.13144484586819441</c:v>
                  </c:pt>
                  <c:pt idx="45">
                    <c:v>0.13974074463073238</c:v>
                  </c:pt>
                  <c:pt idx="46">
                    <c:v>0.12919677984687242</c:v>
                  </c:pt>
                  <c:pt idx="47">
                    <c:v>0.16520349147432306</c:v>
                  </c:pt>
                  <c:pt idx="48">
                    <c:v>0.13552656095996501</c:v>
                  </c:pt>
                  <c:pt idx="49">
                    <c:v>0.14616041934433391</c:v>
                  </c:pt>
                </c:numCache>
              </c:numRef>
            </c:minus>
            <c:spPr>
              <a:ln>
                <a:solidFill>
                  <a:srgbClr val="C00000"/>
                </a:solidFill>
              </a:ln>
            </c:spPr>
          </c:errBars>
          <c:xVal>
            <c:numRef>
              <c:f>DECOMPOSE!$DH$3:$FE$3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DECOMPOSE!$L$7:$BI$7</c:f>
              <c:numCache>
                <c:formatCode>0.00</c:formatCode>
                <c:ptCount val="50"/>
                <c:pt idx="0">
                  <c:v>6.6148915357142872</c:v>
                </c:pt>
                <c:pt idx="1">
                  <c:v>5.5277529904761904</c:v>
                </c:pt>
                <c:pt idx="2">
                  <c:v>5.3056748999999996</c:v>
                </c:pt>
                <c:pt idx="3">
                  <c:v>5.0496890619047621</c:v>
                </c:pt>
                <c:pt idx="4">
                  <c:v>4.8422366047619043</c:v>
                </c:pt>
                <c:pt idx="5">
                  <c:v>4.7239210452380958</c:v>
                </c:pt>
                <c:pt idx="6">
                  <c:v>4.667488597619049</c:v>
                </c:pt>
                <c:pt idx="7">
                  <c:v>4.6320230452380953</c:v>
                </c:pt>
                <c:pt idx="8">
                  <c:v>4.5384919452380963</c:v>
                </c:pt>
                <c:pt idx="9">
                  <c:v>4.5551649833333325</c:v>
                </c:pt>
                <c:pt idx="10">
                  <c:v>4.342305542857142</c:v>
                </c:pt>
                <c:pt idx="11">
                  <c:v>4.5364458761904753</c:v>
                </c:pt>
                <c:pt idx="12">
                  <c:v>4.5043837119047625</c:v>
                </c:pt>
                <c:pt idx="13">
                  <c:v>4.4804096309523826</c:v>
                </c:pt>
                <c:pt idx="14">
                  <c:v>4.5230821190476194</c:v>
                </c:pt>
                <c:pt idx="15">
                  <c:v>4.5238380857142859</c:v>
                </c:pt>
                <c:pt idx="16">
                  <c:v>4.5786550404761908</c:v>
                </c:pt>
                <c:pt idx="17">
                  <c:v>4.4035968000000016</c:v>
                </c:pt>
                <c:pt idx="18">
                  <c:v>4.4956113809523801</c:v>
                </c:pt>
                <c:pt idx="19">
                  <c:v>4.5324114047619046</c:v>
                </c:pt>
                <c:pt idx="20">
                  <c:v>4.5209769476190482</c:v>
                </c:pt>
                <c:pt idx="21">
                  <c:v>4.3956447857142864</c:v>
                </c:pt>
                <c:pt idx="22">
                  <c:v>4.4811952690476193</c:v>
                </c:pt>
                <c:pt idx="23">
                  <c:v>4.5131897714285714</c:v>
                </c:pt>
                <c:pt idx="24">
                  <c:v>4.3512217833333313</c:v>
                </c:pt>
                <c:pt idx="25">
                  <c:v>4.3048174785714268</c:v>
                </c:pt>
                <c:pt idx="26">
                  <c:v>4.4761990071428572</c:v>
                </c:pt>
                <c:pt idx="27">
                  <c:v>4.4501721404761909</c:v>
                </c:pt>
                <c:pt idx="28">
                  <c:v>4.4417751904761902</c:v>
                </c:pt>
                <c:pt idx="29">
                  <c:v>4.3168260333333324</c:v>
                </c:pt>
                <c:pt idx="30">
                  <c:v>4.3801107952380942</c:v>
                </c:pt>
                <c:pt idx="31">
                  <c:v>4.0721210000000019</c:v>
                </c:pt>
                <c:pt idx="32">
                  <c:v>4.253517740476191</c:v>
                </c:pt>
                <c:pt idx="33">
                  <c:v>4.1977475761904763</c:v>
                </c:pt>
                <c:pt idx="34">
                  <c:v>4.3257796785714291</c:v>
                </c:pt>
                <c:pt idx="35">
                  <c:v>4.1710777571428554</c:v>
                </c:pt>
                <c:pt idx="36">
                  <c:v>4.301339904761905</c:v>
                </c:pt>
                <c:pt idx="37">
                  <c:v>4.261445659523809</c:v>
                </c:pt>
                <c:pt idx="38">
                  <c:v>4.1109233071428566</c:v>
                </c:pt>
                <c:pt idx="39">
                  <c:v>4.1413927999999993</c:v>
                </c:pt>
                <c:pt idx="40">
                  <c:v>4.4662205309523797</c:v>
                </c:pt>
                <c:pt idx="41">
                  <c:v>4.0926912309523811</c:v>
                </c:pt>
                <c:pt idx="42">
                  <c:v>4.1153187547619048</c:v>
                </c:pt>
                <c:pt idx="43">
                  <c:v>4.0549141571428562</c:v>
                </c:pt>
                <c:pt idx="44">
                  <c:v>4.086574204761904</c:v>
                </c:pt>
                <c:pt idx="45">
                  <c:v>4.2579240904761901</c:v>
                </c:pt>
                <c:pt idx="46">
                  <c:v>4.2012468833333321</c:v>
                </c:pt>
                <c:pt idx="47">
                  <c:v>4.1248004428571434</c:v>
                </c:pt>
                <c:pt idx="48">
                  <c:v>4.1065006880952399</c:v>
                </c:pt>
                <c:pt idx="49">
                  <c:v>4.012602914285714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914-4B1A-B199-65851BC92F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7527936"/>
        <c:axId val="317529472"/>
      </c:scatterChart>
      <c:valAx>
        <c:axId val="317527936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317529472"/>
        <c:crosses val="autoZero"/>
        <c:crossBetween val="midCat"/>
        <c:majorUnit val="10"/>
      </c:valAx>
      <c:valAx>
        <c:axId val="317529472"/>
        <c:scaling>
          <c:orientation val="minMax"/>
          <c:max val="9"/>
          <c:min val="3"/>
        </c:scaling>
        <c:delete val="0"/>
        <c:axPos val="l"/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317527936"/>
        <c:crosses val="autoZero"/>
        <c:crossBetween val="midCat"/>
        <c:majorUnit val="1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DB59E8-BA9E-4975-9E3C-8082D6E95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8D0BA41-A6F4-4926-8A7E-4E9A943F9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D1BCDA-AB00-45E3-A397-932318908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5B62-DEFF-4F91-BF3A-CCEAEE1A57C4}" type="datetimeFigureOut">
              <a:rPr lang="fr-CA" smtClean="0"/>
              <a:t>2021-01-11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81F869-4402-4D1D-8599-550308E68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54900A-ACB7-4B7F-B2D5-7839F43F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53DE-3808-4EBA-BFF8-5A182B4A72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42376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BEA764-25BF-4E7B-A534-9C5664817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C204925-CA77-4D86-A014-32A044226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CC7F1A-B2B0-45CC-A51D-2534A54FA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5B62-DEFF-4F91-BF3A-CCEAEE1A57C4}" type="datetimeFigureOut">
              <a:rPr lang="fr-CA" smtClean="0"/>
              <a:t>2021-01-11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ACA4D9-C3E3-41F1-B559-51A5E310A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0687C9-75BB-47D0-B319-0B01F16A6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53DE-3808-4EBA-BFF8-5A182B4A72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6958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AE7BFD6-68A7-4E51-A53B-D0ABFDED6F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7BB31A4-8275-47E2-960D-07CB9BB2F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F3A1D2-98D8-4183-9294-5C8009172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5B62-DEFF-4F91-BF3A-CCEAEE1A57C4}" type="datetimeFigureOut">
              <a:rPr lang="fr-CA" smtClean="0"/>
              <a:t>2021-01-11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E238A7-6AF3-4BCC-B631-AEBACE850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DC42C5-7352-404A-AC48-6BBCDB5DE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53DE-3808-4EBA-BFF8-5A182B4A72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16547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C20D4-18D0-45B6-A515-7AF686B8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157D20-DB84-4705-B428-0E5C1BD51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BD316E-365C-4FCC-B857-66D2BF771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5B62-DEFF-4F91-BF3A-CCEAEE1A57C4}" type="datetimeFigureOut">
              <a:rPr lang="fr-CA" smtClean="0"/>
              <a:t>2021-01-11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D5835F-CEF7-4BF2-A473-19C210720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32CC8F-97DC-4BFF-8C76-43F20121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53DE-3808-4EBA-BFF8-5A182B4A72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734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6886DF-B9DD-4677-A5A6-525BC6652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4E3FA4-F533-4B15-9979-9141BD6AD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E0A371-7148-4B8E-A61E-BD73F4E5E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5B62-DEFF-4F91-BF3A-CCEAEE1A57C4}" type="datetimeFigureOut">
              <a:rPr lang="fr-CA" smtClean="0"/>
              <a:t>2021-01-11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94E5C9-7A2D-4D9B-9858-09DF421B1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BBFC65-5B7B-4DBD-A39C-3C73CABCD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53DE-3808-4EBA-BFF8-5A182B4A72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9266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6D07CE-188D-450A-9B56-F567FB2D7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F6BCEE-02AE-41F0-AC30-A400DDE0D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299007-A8AC-45AE-B6E8-E90209D24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24649E-B147-4AAE-A644-F10431DD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5B62-DEFF-4F91-BF3A-CCEAEE1A57C4}" type="datetimeFigureOut">
              <a:rPr lang="fr-CA" smtClean="0"/>
              <a:t>2021-01-11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449314C-1DD2-4556-BD14-3AAC11C1A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6F8A2D-94E8-4475-BB54-B9DD4503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53DE-3808-4EBA-BFF8-5A182B4A72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81352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CDDE2-B063-4852-B4D1-18A4393D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CFA85F-3982-4168-8020-B6DC3C564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5D22C5-69ED-48EB-9C60-CEE6C5B3C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F7E40-1774-42E6-A47D-5DB259B758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B8E814E-8A53-4676-ABA8-D97A052C4C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9F703E2-CA0F-4D9E-B66A-B4253C687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5B62-DEFF-4F91-BF3A-CCEAEE1A57C4}" type="datetimeFigureOut">
              <a:rPr lang="fr-CA" smtClean="0"/>
              <a:t>2021-01-11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650D423-31C5-4927-8404-764261810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421692-7F94-4D34-A577-237A84E03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53DE-3808-4EBA-BFF8-5A182B4A72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08975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4F4C43-7820-4629-9E82-CD29D0AEC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006466A-4A11-4396-AC97-057304FB2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5B62-DEFF-4F91-BF3A-CCEAEE1A57C4}" type="datetimeFigureOut">
              <a:rPr lang="fr-CA" smtClean="0"/>
              <a:t>2021-01-11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FEC0897-6652-4158-9CD4-BC68FDC5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9DA79B-AD97-44C2-84C0-9C52FCB30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53DE-3808-4EBA-BFF8-5A182B4A72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3614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96A2527-1D03-4066-AF38-A18E68190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5B62-DEFF-4F91-BF3A-CCEAEE1A57C4}" type="datetimeFigureOut">
              <a:rPr lang="fr-CA" smtClean="0"/>
              <a:t>2021-01-11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54426DA-AB2F-49CC-8941-EDF4F47E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651C23-2630-48BD-AD3B-2103E90B8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53DE-3808-4EBA-BFF8-5A182B4A72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56303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2E8962-CDF1-4F02-9DC7-31E07C3C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189A8F-9E47-486D-B98D-33DBCBAE3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0FE1EA1-AB14-4EFD-B158-CD1E653B5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855DBC-3F06-40FE-A211-1DB329708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5B62-DEFF-4F91-BF3A-CCEAEE1A57C4}" type="datetimeFigureOut">
              <a:rPr lang="fr-CA" smtClean="0"/>
              <a:t>2021-01-11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4F2F4A4-5306-4279-83B5-67B682F9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3F0E08-207F-4BA9-B87E-6488EFCF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53DE-3808-4EBA-BFF8-5A182B4A72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6398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3D7EE6-543E-4FFE-AF3E-FCCD09B6C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549BF5B-A111-4A71-8E77-A0A11370FC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51DA53-17D1-4251-8C02-6A77E273E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AAF5395-D3DE-4FAA-9A00-C8A8A5A15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5B62-DEFF-4F91-BF3A-CCEAEE1A57C4}" type="datetimeFigureOut">
              <a:rPr lang="fr-CA" smtClean="0"/>
              <a:t>2021-01-11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99C8F49-4D37-450A-ABF8-4EB230E1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046340-AB18-4AE7-92E3-6266D2769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53DE-3808-4EBA-BFF8-5A182B4A72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83489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0E71F68-DCD5-4260-B5B4-D187E275D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6BE46A-C627-4E23-B95B-96E560AD2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649248-EB60-4B87-8F5A-C85E9EE3D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B5B62-DEFF-4F91-BF3A-CCEAEE1A57C4}" type="datetimeFigureOut">
              <a:rPr lang="fr-CA" smtClean="0"/>
              <a:t>2021-01-11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55C592-FACF-47CF-A4A7-37EDD7060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5844CB-67AA-47BA-8097-DF4930265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953DE-3808-4EBA-BFF8-5A182B4A72F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29920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00.png"/><Relationship Id="rId3" Type="http://schemas.microsoft.com/office/2007/relationships/media" Target="../media/media3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9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15.png"/><Relationship Id="rId5" Type="http://schemas.microsoft.com/office/2007/relationships/media" Target="../media/media4.mp4"/><Relationship Id="rId15" Type="http://schemas.openxmlformats.org/officeDocument/2006/relationships/image" Target="../media/image17.png"/><Relationship Id="rId10" Type="http://schemas.openxmlformats.org/officeDocument/2006/relationships/image" Target="../media/image14.png"/><Relationship Id="rId4" Type="http://schemas.openxmlformats.org/officeDocument/2006/relationships/video" Target="../media/media3.mp4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6928" y="2476380"/>
            <a:ext cx="6905898" cy="2381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Composition and decomposition of task representations in </a:t>
            </a:r>
            <a:r>
              <a:rPr lang="en-US" sz="28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visuomotor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adaptation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James Mathew</a:t>
            </a:r>
          </a:p>
          <a:p>
            <a:pPr algn="ctr"/>
            <a:r>
              <a:rPr lang="en-US" sz="2000" dirty="0" smtClean="0"/>
              <a:t>07-12-2020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81" y="5792409"/>
            <a:ext cx="952561" cy="646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06" y="352081"/>
            <a:ext cx="2447319" cy="531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1655" y="352081"/>
            <a:ext cx="2041883" cy="7608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4615" y="5955173"/>
            <a:ext cx="1628923" cy="6615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575" y="5492407"/>
            <a:ext cx="3365450" cy="112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4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8968036" y="1727621"/>
            <a:ext cx="2876218" cy="1452114"/>
            <a:chOff x="7378926" y="1754204"/>
            <a:chExt cx="3694642" cy="1452114"/>
          </a:xfrm>
        </p:grpSpPr>
        <p:sp>
          <p:nvSpPr>
            <p:cNvPr id="47" name="ZoneTexte 3">
              <a:extLst>
                <a:ext uri="{FF2B5EF4-FFF2-40B4-BE49-F238E27FC236}">
                  <a16:creationId xmlns:a16="http://schemas.microsoft.com/office/drawing/2014/main" id="{E043E536-9DD3-41CB-A371-89869A3D8746}"/>
                </a:ext>
              </a:extLst>
            </p:cNvPr>
            <p:cNvSpPr txBox="1"/>
            <p:nvPr/>
          </p:nvSpPr>
          <p:spPr>
            <a:xfrm>
              <a:off x="7387042" y="1754204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 smtClean="0"/>
                <a:t>G1</a:t>
              </a:r>
              <a:endParaRPr lang="fr-CA" sz="1400" b="1" dirty="0"/>
            </a:p>
          </p:txBody>
        </p:sp>
        <p:sp>
          <p:nvSpPr>
            <p:cNvPr id="48" name="ZoneTexte 5">
              <a:extLst>
                <a:ext uri="{FF2B5EF4-FFF2-40B4-BE49-F238E27FC236}">
                  <a16:creationId xmlns:a16="http://schemas.microsoft.com/office/drawing/2014/main" id="{9F60C4D2-F004-43E3-A101-D1E7B791DF4E}"/>
                </a:ext>
              </a:extLst>
            </p:cNvPr>
            <p:cNvSpPr txBox="1"/>
            <p:nvPr/>
          </p:nvSpPr>
          <p:spPr>
            <a:xfrm>
              <a:off x="7378926" y="2123724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 smtClean="0"/>
                <a:t>G2</a:t>
              </a:r>
              <a:endParaRPr lang="fr-CA" sz="1400" b="1" dirty="0"/>
            </a:p>
          </p:txBody>
        </p:sp>
        <p:sp>
          <p:nvSpPr>
            <p:cNvPr id="49" name="ZoneTexte 9">
              <a:extLst>
                <a:ext uri="{FF2B5EF4-FFF2-40B4-BE49-F238E27FC236}">
                  <a16:creationId xmlns:a16="http://schemas.microsoft.com/office/drawing/2014/main" id="{E5BC7B3A-57B4-4DE8-BA16-CC1BEAC47C94}"/>
                </a:ext>
              </a:extLst>
            </p:cNvPr>
            <p:cNvSpPr txBox="1"/>
            <p:nvPr/>
          </p:nvSpPr>
          <p:spPr>
            <a:xfrm>
              <a:off x="7387042" y="2493926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 smtClean="0"/>
                <a:t>G3</a:t>
              </a:r>
              <a:endParaRPr lang="fr-CA" sz="1400" b="1" dirty="0"/>
            </a:p>
          </p:txBody>
        </p:sp>
        <p:sp>
          <p:nvSpPr>
            <p:cNvPr id="50" name="ZoneTexte 11">
              <a:extLst>
                <a:ext uri="{FF2B5EF4-FFF2-40B4-BE49-F238E27FC236}">
                  <a16:creationId xmlns:a16="http://schemas.microsoft.com/office/drawing/2014/main" id="{913C7426-09B7-418F-A26B-9B5F96047FA8}"/>
                </a:ext>
              </a:extLst>
            </p:cNvPr>
            <p:cNvSpPr txBox="1"/>
            <p:nvPr/>
          </p:nvSpPr>
          <p:spPr>
            <a:xfrm>
              <a:off x="7378926" y="2863245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 smtClean="0"/>
                <a:t>G4</a:t>
              </a:r>
              <a:endParaRPr lang="fr-CA" sz="1400" b="1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565771F-D58E-4BF2-8064-D4EE9776DDB3}"/>
                </a:ext>
              </a:extLst>
            </p:cNvPr>
            <p:cNvSpPr/>
            <p:nvPr/>
          </p:nvSpPr>
          <p:spPr>
            <a:xfrm>
              <a:off x="7776602" y="1755670"/>
              <a:ext cx="1061216" cy="3486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52" name="ZoneTexte 38">
              <a:extLst>
                <a:ext uri="{FF2B5EF4-FFF2-40B4-BE49-F238E27FC236}">
                  <a16:creationId xmlns:a16="http://schemas.microsoft.com/office/drawing/2014/main" id="{46075A35-51AE-4CA5-AABC-E365E75C9AB2}"/>
                </a:ext>
              </a:extLst>
            </p:cNvPr>
            <p:cNvSpPr txBox="1"/>
            <p:nvPr/>
          </p:nvSpPr>
          <p:spPr>
            <a:xfrm>
              <a:off x="8041390" y="1798521"/>
              <a:ext cx="554960" cy="2616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/>
                <a:t>Spring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9016F79-5B64-462F-8C50-58BE084E7082}"/>
                </a:ext>
              </a:extLst>
            </p:cNvPr>
            <p:cNvSpPr/>
            <p:nvPr/>
          </p:nvSpPr>
          <p:spPr>
            <a:xfrm>
              <a:off x="8892416" y="1754205"/>
              <a:ext cx="1061216" cy="3486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54" name="ZoneTexte 40">
              <a:extLst>
                <a:ext uri="{FF2B5EF4-FFF2-40B4-BE49-F238E27FC236}">
                  <a16:creationId xmlns:a16="http://schemas.microsoft.com/office/drawing/2014/main" id="{30A5481A-7C21-49A0-AE0F-C2BF2D4AB6CA}"/>
                </a:ext>
              </a:extLst>
            </p:cNvPr>
            <p:cNvSpPr txBox="1"/>
            <p:nvPr/>
          </p:nvSpPr>
          <p:spPr>
            <a:xfrm>
              <a:off x="9104477" y="1796412"/>
              <a:ext cx="694421" cy="2616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/>
                <a:t>Rotation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C276628-6A88-416F-BB04-9343A2DC5724}"/>
                </a:ext>
              </a:extLst>
            </p:cNvPr>
            <p:cNvSpPr/>
            <p:nvPr/>
          </p:nvSpPr>
          <p:spPr>
            <a:xfrm>
              <a:off x="10006448" y="1754205"/>
              <a:ext cx="1061216" cy="3486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 dirty="0"/>
            </a:p>
          </p:txBody>
        </p:sp>
        <p:sp>
          <p:nvSpPr>
            <p:cNvPr id="56" name="ZoneTexte 42">
              <a:extLst>
                <a:ext uri="{FF2B5EF4-FFF2-40B4-BE49-F238E27FC236}">
                  <a16:creationId xmlns:a16="http://schemas.microsoft.com/office/drawing/2014/main" id="{53493578-450E-47C5-8BA5-81B156258D86}"/>
                </a:ext>
              </a:extLst>
            </p:cNvPr>
            <p:cNvSpPr txBox="1"/>
            <p:nvPr/>
          </p:nvSpPr>
          <p:spPr>
            <a:xfrm>
              <a:off x="10198702" y="1796412"/>
              <a:ext cx="868961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CA" sz="1100" b="1" dirty="0" smtClean="0"/>
                <a:t>SPROT</a:t>
              </a:r>
              <a:endParaRPr lang="fr-CA" sz="1100" b="1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3F52C69-590F-4687-8261-2C302AAEF5E4}"/>
                </a:ext>
              </a:extLst>
            </p:cNvPr>
            <p:cNvSpPr/>
            <p:nvPr/>
          </p:nvSpPr>
          <p:spPr>
            <a:xfrm>
              <a:off x="8898986" y="2489554"/>
              <a:ext cx="1061216" cy="34862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58" name="ZoneTexte 76">
              <a:extLst>
                <a:ext uri="{FF2B5EF4-FFF2-40B4-BE49-F238E27FC236}">
                  <a16:creationId xmlns:a16="http://schemas.microsoft.com/office/drawing/2014/main" id="{099A5624-C2E2-40F9-A299-B679B4AE878C}"/>
                </a:ext>
              </a:extLst>
            </p:cNvPr>
            <p:cNvSpPr txBox="1"/>
            <p:nvPr/>
          </p:nvSpPr>
          <p:spPr>
            <a:xfrm>
              <a:off x="9163774" y="2524416"/>
              <a:ext cx="554960" cy="261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/>
                <a:t>Spring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938E316-3196-4B88-9890-53A1DDE3B0B0}"/>
                </a:ext>
              </a:extLst>
            </p:cNvPr>
            <p:cNvSpPr/>
            <p:nvPr/>
          </p:nvSpPr>
          <p:spPr>
            <a:xfrm>
              <a:off x="10012352" y="2489554"/>
              <a:ext cx="1061216" cy="34862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60" name="ZoneTexte 79">
              <a:extLst>
                <a:ext uri="{FF2B5EF4-FFF2-40B4-BE49-F238E27FC236}">
                  <a16:creationId xmlns:a16="http://schemas.microsoft.com/office/drawing/2014/main" id="{0F2B8987-5AA6-4A9E-858D-415AC0723FC2}"/>
                </a:ext>
              </a:extLst>
            </p:cNvPr>
            <p:cNvSpPr txBox="1"/>
            <p:nvPr/>
          </p:nvSpPr>
          <p:spPr>
            <a:xfrm>
              <a:off x="10224412" y="2524416"/>
              <a:ext cx="694421" cy="261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/>
                <a:t>Rotation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0749B7B-EAFD-450B-BDDC-098AE837A151}"/>
                </a:ext>
              </a:extLst>
            </p:cNvPr>
            <p:cNvSpPr/>
            <p:nvPr/>
          </p:nvSpPr>
          <p:spPr>
            <a:xfrm>
              <a:off x="7781252" y="2857696"/>
              <a:ext cx="1061216" cy="3486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 dirty="0"/>
            </a:p>
          </p:txBody>
        </p:sp>
        <p:sp>
          <p:nvSpPr>
            <p:cNvPr id="62" name="ZoneTexte 82">
              <a:extLst>
                <a:ext uri="{FF2B5EF4-FFF2-40B4-BE49-F238E27FC236}">
                  <a16:creationId xmlns:a16="http://schemas.microsoft.com/office/drawing/2014/main" id="{892B8F04-65EB-4FEC-A790-A25D312E4625}"/>
                </a:ext>
              </a:extLst>
            </p:cNvPr>
            <p:cNvSpPr txBox="1"/>
            <p:nvPr/>
          </p:nvSpPr>
          <p:spPr>
            <a:xfrm>
              <a:off x="7990454" y="2899386"/>
              <a:ext cx="847363" cy="2616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CA" sz="1100" b="1" dirty="0" smtClean="0">
                  <a:solidFill>
                    <a:schemeClr val="bg1"/>
                  </a:solidFill>
                </a:rPr>
                <a:t>SPROT</a:t>
              </a:r>
              <a:endParaRPr lang="fr-CA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460A5C3-AFA8-44FD-ADBF-070E3B046BFD}"/>
                </a:ext>
              </a:extLst>
            </p:cNvPr>
            <p:cNvSpPr/>
            <p:nvPr/>
          </p:nvSpPr>
          <p:spPr>
            <a:xfrm>
              <a:off x="8892416" y="2119347"/>
              <a:ext cx="1061216" cy="3486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>
                <a:solidFill>
                  <a:schemeClr val="bg1"/>
                </a:solidFill>
              </a:endParaRPr>
            </a:p>
          </p:txBody>
        </p:sp>
        <p:sp>
          <p:nvSpPr>
            <p:cNvPr id="64" name="ZoneTexte 91">
              <a:extLst>
                <a:ext uri="{FF2B5EF4-FFF2-40B4-BE49-F238E27FC236}">
                  <a16:creationId xmlns:a16="http://schemas.microsoft.com/office/drawing/2014/main" id="{D91C7444-54E2-4855-9B13-CC75F2D8B850}"/>
                </a:ext>
              </a:extLst>
            </p:cNvPr>
            <p:cNvSpPr txBox="1"/>
            <p:nvPr/>
          </p:nvSpPr>
          <p:spPr>
            <a:xfrm>
              <a:off x="9157206" y="2162199"/>
              <a:ext cx="554960" cy="2616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>
                  <a:solidFill>
                    <a:schemeClr val="bg1"/>
                  </a:solidFill>
                </a:rPr>
                <a:t>Spring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2DC9B94-4DE1-42F3-8DE4-DE819B37E864}"/>
                </a:ext>
              </a:extLst>
            </p:cNvPr>
            <p:cNvSpPr/>
            <p:nvPr/>
          </p:nvSpPr>
          <p:spPr>
            <a:xfrm>
              <a:off x="7779166" y="2123484"/>
              <a:ext cx="1061216" cy="3486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66" name="ZoneTexte 94">
              <a:extLst>
                <a:ext uri="{FF2B5EF4-FFF2-40B4-BE49-F238E27FC236}">
                  <a16:creationId xmlns:a16="http://schemas.microsoft.com/office/drawing/2014/main" id="{855E1EE2-1303-4F96-B26D-3188655C4E19}"/>
                </a:ext>
              </a:extLst>
            </p:cNvPr>
            <p:cNvSpPr txBox="1"/>
            <p:nvPr/>
          </p:nvSpPr>
          <p:spPr>
            <a:xfrm>
              <a:off x="7991225" y="2165691"/>
              <a:ext cx="694421" cy="2616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>
                  <a:solidFill>
                    <a:schemeClr val="bg1"/>
                  </a:solidFill>
                </a:rPr>
                <a:t>Rotation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0A4DD47-F669-4149-91DF-03D6798340B0}"/>
                </a:ext>
              </a:extLst>
            </p:cNvPr>
            <p:cNvSpPr/>
            <p:nvPr/>
          </p:nvSpPr>
          <p:spPr>
            <a:xfrm>
              <a:off x="10006448" y="2126694"/>
              <a:ext cx="1061215" cy="3486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 dirty="0"/>
            </a:p>
          </p:txBody>
        </p:sp>
        <p:sp>
          <p:nvSpPr>
            <p:cNvPr id="68" name="ZoneTexte 97">
              <a:extLst>
                <a:ext uri="{FF2B5EF4-FFF2-40B4-BE49-F238E27FC236}">
                  <a16:creationId xmlns:a16="http://schemas.microsoft.com/office/drawing/2014/main" id="{46530B94-66D1-4419-AB56-F655383EC932}"/>
                </a:ext>
              </a:extLst>
            </p:cNvPr>
            <p:cNvSpPr txBox="1"/>
            <p:nvPr/>
          </p:nvSpPr>
          <p:spPr>
            <a:xfrm>
              <a:off x="10202832" y="2169891"/>
              <a:ext cx="737582" cy="2616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 smtClean="0">
                  <a:solidFill>
                    <a:schemeClr val="bg1"/>
                  </a:solidFill>
                </a:rPr>
                <a:t>SPROT</a:t>
              </a:r>
              <a:endParaRPr lang="fr-CA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1BD3BB7-501D-4773-89CA-1B95F8F9264A}"/>
                </a:ext>
              </a:extLst>
            </p:cNvPr>
            <p:cNvSpPr/>
            <p:nvPr/>
          </p:nvSpPr>
          <p:spPr>
            <a:xfrm>
              <a:off x="10007605" y="2857696"/>
              <a:ext cx="1061216" cy="3486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70" name="ZoneTexte 121">
              <a:extLst>
                <a:ext uri="{FF2B5EF4-FFF2-40B4-BE49-F238E27FC236}">
                  <a16:creationId xmlns:a16="http://schemas.microsoft.com/office/drawing/2014/main" id="{6751D8C9-0981-4066-A581-C9C25AB84C73}"/>
                </a:ext>
              </a:extLst>
            </p:cNvPr>
            <p:cNvSpPr txBox="1"/>
            <p:nvPr/>
          </p:nvSpPr>
          <p:spPr>
            <a:xfrm>
              <a:off x="10272393" y="2892558"/>
              <a:ext cx="554960" cy="2616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>
                  <a:solidFill>
                    <a:schemeClr val="bg1"/>
                  </a:solidFill>
                </a:rPr>
                <a:t>Spring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A288B2D-01DF-4B50-A3A2-1F85DE726DAC}"/>
                </a:ext>
              </a:extLst>
            </p:cNvPr>
            <p:cNvSpPr/>
            <p:nvPr/>
          </p:nvSpPr>
          <p:spPr>
            <a:xfrm>
              <a:off x="8898546" y="2857696"/>
              <a:ext cx="1061216" cy="3486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72" name="ZoneTexte 124">
              <a:extLst>
                <a:ext uri="{FF2B5EF4-FFF2-40B4-BE49-F238E27FC236}">
                  <a16:creationId xmlns:a16="http://schemas.microsoft.com/office/drawing/2014/main" id="{F78C2C0D-7C4A-4DED-A62E-D30792D00797}"/>
                </a:ext>
              </a:extLst>
            </p:cNvPr>
            <p:cNvSpPr txBox="1"/>
            <p:nvPr/>
          </p:nvSpPr>
          <p:spPr>
            <a:xfrm>
              <a:off x="9110605" y="2892558"/>
              <a:ext cx="694421" cy="2616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>
                  <a:solidFill>
                    <a:schemeClr val="bg1"/>
                  </a:solidFill>
                </a:rPr>
                <a:t>Rotation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5FADCF7-821F-4311-86C3-C779D0F5A903}"/>
                </a:ext>
              </a:extLst>
            </p:cNvPr>
            <p:cNvSpPr/>
            <p:nvPr/>
          </p:nvSpPr>
          <p:spPr>
            <a:xfrm>
              <a:off x="7784545" y="2489554"/>
              <a:ext cx="1061216" cy="34862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 dirty="0"/>
            </a:p>
          </p:txBody>
        </p:sp>
        <p:sp>
          <p:nvSpPr>
            <p:cNvPr id="74" name="ZoneTexte 127">
              <a:extLst>
                <a:ext uri="{FF2B5EF4-FFF2-40B4-BE49-F238E27FC236}">
                  <a16:creationId xmlns:a16="http://schemas.microsoft.com/office/drawing/2014/main" id="{B3B2B2BF-DBA9-46DF-BA45-C2B51F34AAD3}"/>
                </a:ext>
              </a:extLst>
            </p:cNvPr>
            <p:cNvSpPr txBox="1"/>
            <p:nvPr/>
          </p:nvSpPr>
          <p:spPr>
            <a:xfrm>
              <a:off x="7934375" y="2539414"/>
              <a:ext cx="940260" cy="261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CA" sz="1100" b="1" dirty="0" smtClean="0"/>
                <a:t>SPROT</a:t>
              </a:r>
              <a:endParaRPr lang="fr-CA" sz="1100" b="1" dirty="0"/>
            </a:p>
          </p:txBody>
        </p:sp>
      </p:grpSp>
      <p:pic>
        <p:nvPicPr>
          <p:cNvPr id="2" name="Image 9"/>
          <p:cNvPicPr/>
          <p:nvPr/>
        </p:nvPicPr>
        <p:blipFill>
          <a:blip r:embed="rId2"/>
          <a:stretch>
            <a:fillRect/>
          </a:stretch>
        </p:blipFill>
        <p:spPr>
          <a:xfrm>
            <a:off x="528580" y="1274219"/>
            <a:ext cx="4130506" cy="30800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0853" y="5071614"/>
            <a:ext cx="82598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ea typeface="Times New Roman" panose="02020603050405020304" pitchFamily="18" charset="0"/>
              </a:rPr>
              <a:t>Faster adaptation </a:t>
            </a:r>
            <a:r>
              <a:rPr lang="en-US" sz="2400" dirty="0">
                <a:ea typeface="Times New Roman" panose="02020603050405020304" pitchFamily="18" charset="0"/>
              </a:rPr>
              <a:t>under the </a:t>
            </a:r>
            <a:r>
              <a:rPr lang="en-US" sz="2400" dirty="0" smtClean="0">
                <a:ea typeface="Times New Roman" panose="02020603050405020304" pitchFamily="18" charset="0"/>
              </a:rPr>
              <a:t>spring mapping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ea typeface="Times New Roman" panose="02020603050405020304" pitchFamily="18" charset="0"/>
              </a:rPr>
              <a:t>Combined mapping is challenging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479801" y="260427"/>
            <a:ext cx="450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Results : Naïve </a:t>
            </a:r>
            <a:r>
              <a:rPr lang="en-US" sz="3200" dirty="0" err="1" smtClean="0"/>
              <a:t>Behaviour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4880763" y="1274219"/>
            <a:ext cx="3933146" cy="3087540"/>
            <a:chOff x="2088986" y="1268760"/>
            <a:chExt cx="7319382" cy="4568165"/>
          </a:xfrm>
        </p:grpSpPr>
        <p:grpSp>
          <p:nvGrpSpPr>
            <p:cNvPr id="7" name="Groupe 2"/>
            <p:cNvGrpSpPr/>
            <p:nvPr/>
          </p:nvGrpSpPr>
          <p:grpSpPr>
            <a:xfrm>
              <a:off x="2088986" y="1268760"/>
              <a:ext cx="7319382" cy="4320480"/>
              <a:chOff x="276954" y="1268760"/>
              <a:chExt cx="7319382" cy="4320480"/>
            </a:xfrm>
          </p:grpSpPr>
          <p:graphicFrame>
            <p:nvGraphicFramePr>
              <p:cNvPr id="10" name="Graphique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2575318"/>
                  </p:ext>
                </p:extLst>
              </p:nvPr>
            </p:nvGraphicFramePr>
            <p:xfrm>
              <a:off x="755576" y="1268760"/>
              <a:ext cx="6840760" cy="432048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1" name="ZoneTexte 4"/>
              <p:cNvSpPr txBox="1"/>
              <p:nvPr/>
            </p:nvSpPr>
            <p:spPr>
              <a:xfrm>
                <a:off x="2395715" y="2239697"/>
                <a:ext cx="2258808" cy="774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b="1" dirty="0" smtClean="0">
                    <a:solidFill>
                      <a:srgbClr val="C00000"/>
                    </a:solidFill>
                  </a:rPr>
                  <a:t>SPROT</a:t>
                </a:r>
              </a:p>
              <a:p>
                <a:pPr algn="ctr"/>
                <a:r>
                  <a:rPr lang="fr-FR" sz="1400" b="1" dirty="0" err="1" smtClean="0">
                    <a:solidFill>
                      <a:srgbClr val="C00000"/>
                    </a:solidFill>
                  </a:rPr>
                  <a:t>mean</a:t>
                </a:r>
                <a:r>
                  <a:rPr lang="fr-FR" sz="1400" b="1" dirty="0" smtClean="0">
                    <a:solidFill>
                      <a:srgbClr val="C00000"/>
                    </a:solidFill>
                  </a:rPr>
                  <a:t>(G3,G4) </a:t>
                </a:r>
                <a:endParaRPr lang="fr-FR" sz="14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2" name="Rectangle 449"/>
              <p:cNvSpPr>
                <a:spLocks noChangeArrowheads="1"/>
              </p:cNvSpPr>
              <p:nvPr/>
            </p:nvSpPr>
            <p:spPr bwMode="auto">
              <a:xfrm rot="16200000">
                <a:off x="-881197" y="3090110"/>
                <a:ext cx="2717232" cy="4009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altLang="fr-FR" sz="1400" b="1" dirty="0">
                    <a:solidFill>
                      <a:srgbClr val="000000"/>
                    </a:solidFill>
                  </a:rPr>
                  <a:t>Curs-</a:t>
                </a:r>
                <a:r>
                  <a:rPr lang="en-US" altLang="fr-FR" sz="1400" b="1" dirty="0" err="1">
                    <a:solidFill>
                      <a:srgbClr val="000000"/>
                    </a:solidFill>
                  </a:rPr>
                  <a:t>Targ</a:t>
                </a:r>
                <a:r>
                  <a:rPr lang="en-US" altLang="fr-FR" sz="1400" b="1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fr-FR" sz="1400" b="1" dirty="0" err="1">
                    <a:solidFill>
                      <a:srgbClr val="000000"/>
                    </a:solidFill>
                  </a:rPr>
                  <a:t>dist</a:t>
                </a:r>
                <a:r>
                  <a:rPr lang="en-US" altLang="fr-FR" sz="1400" b="1" dirty="0">
                    <a:solidFill>
                      <a:srgbClr val="000000"/>
                    </a:solidFill>
                  </a:rPr>
                  <a:t> (cm)    </a:t>
                </a:r>
                <a:endParaRPr lang="en-US" altLang="fr-FR" sz="1400" b="1" dirty="0"/>
              </a:p>
            </p:txBody>
          </p:sp>
        </p:grpSp>
        <p:sp>
          <p:nvSpPr>
            <p:cNvPr id="8" name="ZoneTexte 7"/>
            <p:cNvSpPr txBox="1"/>
            <p:nvPr/>
          </p:nvSpPr>
          <p:spPr>
            <a:xfrm>
              <a:off x="5717287" y="5427092"/>
              <a:ext cx="1091578" cy="409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Trials</a:t>
              </a:r>
            </a:p>
          </p:txBody>
        </p:sp>
      </p:grpSp>
      <p:sp>
        <p:nvSpPr>
          <p:cNvPr id="42" name="Oval 41"/>
          <p:cNvSpPr/>
          <p:nvPr/>
        </p:nvSpPr>
        <p:spPr>
          <a:xfrm>
            <a:off x="8881034" y="2465393"/>
            <a:ext cx="1229403" cy="746611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897152" y="2108877"/>
            <a:ext cx="1197166" cy="336919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874264" y="1743961"/>
            <a:ext cx="1197166" cy="336919"/>
          </a:xfrm>
          <a:prstGeom prst="ellips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7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88470" y="161633"/>
            <a:ext cx="7099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Results : Modularity - Composition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104033" y="1264382"/>
            <a:ext cx="4714451" cy="2976704"/>
            <a:chOff x="2122982" y="1268760"/>
            <a:chExt cx="7285386" cy="4525588"/>
          </a:xfrm>
        </p:grpSpPr>
        <p:grpSp>
          <p:nvGrpSpPr>
            <p:cNvPr id="13" name="Groupe 3"/>
            <p:cNvGrpSpPr/>
            <p:nvPr/>
          </p:nvGrpSpPr>
          <p:grpSpPr>
            <a:xfrm>
              <a:off x="2122982" y="1268760"/>
              <a:ext cx="7285386" cy="4320480"/>
              <a:chOff x="310950" y="1268760"/>
              <a:chExt cx="7285386" cy="4320480"/>
            </a:xfrm>
          </p:grpSpPr>
          <p:graphicFrame>
            <p:nvGraphicFramePr>
              <p:cNvPr id="16" name="Graphique 4"/>
              <p:cNvGraphicFramePr>
                <a:graphicFrameLocks/>
              </p:cNvGraphicFramePr>
              <p:nvPr>
                <p:extLst/>
              </p:nvPr>
            </p:nvGraphicFramePr>
            <p:xfrm>
              <a:off x="755576" y="1268760"/>
              <a:ext cx="6840760" cy="432048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17" name="Flèche vers le bas 5"/>
              <p:cNvSpPr/>
              <p:nvPr/>
            </p:nvSpPr>
            <p:spPr>
              <a:xfrm>
                <a:off x="1259632" y="2636912"/>
                <a:ext cx="216024" cy="936104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/>
              </a:p>
            </p:txBody>
          </p:sp>
          <p:sp>
            <p:nvSpPr>
              <p:cNvPr id="18" name="Flèche vers le bas 6"/>
              <p:cNvSpPr/>
              <p:nvPr/>
            </p:nvSpPr>
            <p:spPr>
              <a:xfrm>
                <a:off x="7380312" y="4365104"/>
                <a:ext cx="216024" cy="36004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/>
              </a:p>
            </p:txBody>
          </p:sp>
          <p:sp>
            <p:nvSpPr>
              <p:cNvPr id="19" name="ZoneTexte 7"/>
              <p:cNvSpPr txBox="1"/>
              <p:nvPr/>
            </p:nvSpPr>
            <p:spPr>
              <a:xfrm>
                <a:off x="1515405" y="4514852"/>
                <a:ext cx="5548564" cy="4679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b="1" dirty="0" err="1">
                    <a:solidFill>
                      <a:srgbClr val="0070C0"/>
                    </a:solidFill>
                  </a:rPr>
                  <a:t>With</a:t>
                </a:r>
                <a:r>
                  <a:rPr lang="fr-FR" sz="1400" b="1" dirty="0">
                    <a:solidFill>
                      <a:srgbClr val="0070C0"/>
                    </a:solidFill>
                  </a:rPr>
                  <a:t> </a:t>
                </a:r>
                <a:r>
                  <a:rPr lang="fr-FR" sz="1400" b="1" dirty="0" err="1">
                    <a:solidFill>
                      <a:srgbClr val="0070C0"/>
                    </a:solidFill>
                  </a:rPr>
                  <a:t>prior</a:t>
                </a:r>
                <a:r>
                  <a:rPr lang="fr-FR" sz="1400" b="1" dirty="0">
                    <a:solidFill>
                      <a:srgbClr val="0070C0"/>
                    </a:solidFill>
                  </a:rPr>
                  <a:t> </a:t>
                </a:r>
                <a:r>
                  <a:rPr lang="fr-FR" sz="1400" b="1" dirty="0" err="1">
                    <a:solidFill>
                      <a:srgbClr val="0070C0"/>
                    </a:solidFill>
                  </a:rPr>
                  <a:t>exp</a:t>
                </a:r>
                <a:r>
                  <a:rPr lang="fr-FR" sz="1400" b="1" dirty="0">
                    <a:solidFill>
                      <a:srgbClr val="0070C0"/>
                    </a:solidFill>
                  </a:rPr>
                  <a:t> in </a:t>
                </a:r>
                <a:r>
                  <a:rPr lang="fr-FR" sz="1400" b="1" dirty="0" smtClean="0">
                    <a:solidFill>
                      <a:srgbClr val="0070C0"/>
                    </a:solidFill>
                  </a:rPr>
                  <a:t>ROT </a:t>
                </a:r>
                <a:r>
                  <a:rPr lang="fr-FR" sz="1400" b="1" dirty="0">
                    <a:solidFill>
                      <a:srgbClr val="0070C0"/>
                    </a:solidFill>
                  </a:rPr>
                  <a:t>and </a:t>
                </a:r>
                <a:r>
                  <a:rPr lang="fr-FR" sz="1400" b="1" dirty="0" smtClean="0">
                    <a:solidFill>
                      <a:srgbClr val="0070C0"/>
                    </a:solidFill>
                  </a:rPr>
                  <a:t>SPR – </a:t>
                </a:r>
                <a:r>
                  <a:rPr lang="fr-FR" sz="1400" b="1" dirty="0" err="1" smtClean="0">
                    <a:solidFill>
                      <a:srgbClr val="0070C0"/>
                    </a:solidFill>
                  </a:rPr>
                  <a:t>mean</a:t>
                </a:r>
                <a:r>
                  <a:rPr lang="fr-FR" sz="1400" b="1" dirty="0" smtClean="0">
                    <a:solidFill>
                      <a:srgbClr val="0070C0"/>
                    </a:solidFill>
                  </a:rPr>
                  <a:t>(G1,G2)</a:t>
                </a:r>
                <a:endParaRPr lang="fr-FR" sz="14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0" name="ZoneTexte 8"/>
              <p:cNvSpPr txBox="1"/>
              <p:nvPr/>
            </p:nvSpPr>
            <p:spPr>
              <a:xfrm>
                <a:off x="3131842" y="3104963"/>
                <a:ext cx="4224566" cy="795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b="1" dirty="0">
                    <a:solidFill>
                      <a:srgbClr val="C00000"/>
                    </a:solidFill>
                  </a:rPr>
                  <a:t>Naïve (no </a:t>
                </a:r>
                <a:r>
                  <a:rPr lang="fr-FR" sz="1400" b="1" dirty="0" err="1">
                    <a:solidFill>
                      <a:srgbClr val="C00000"/>
                    </a:solidFill>
                  </a:rPr>
                  <a:t>prior</a:t>
                </a:r>
                <a:r>
                  <a:rPr lang="fr-FR" sz="1400" b="1" dirty="0">
                    <a:solidFill>
                      <a:srgbClr val="C00000"/>
                    </a:solidFill>
                  </a:rPr>
                  <a:t> </a:t>
                </a:r>
                <a:r>
                  <a:rPr lang="fr-FR" sz="1400" b="1" dirty="0" err="1">
                    <a:solidFill>
                      <a:srgbClr val="C00000"/>
                    </a:solidFill>
                  </a:rPr>
                  <a:t>exp</a:t>
                </a:r>
                <a:r>
                  <a:rPr lang="fr-FR" sz="1400" b="1" dirty="0" smtClean="0">
                    <a:solidFill>
                      <a:srgbClr val="C00000"/>
                    </a:solidFill>
                  </a:rPr>
                  <a:t>) </a:t>
                </a:r>
                <a:r>
                  <a:rPr lang="fr-FR" sz="1400" b="1" dirty="0" err="1">
                    <a:solidFill>
                      <a:srgbClr val="C00000"/>
                    </a:solidFill>
                  </a:rPr>
                  <a:t>mean</a:t>
                </a:r>
                <a:r>
                  <a:rPr lang="fr-FR" sz="1400" b="1" dirty="0">
                    <a:solidFill>
                      <a:srgbClr val="C00000"/>
                    </a:solidFill>
                  </a:rPr>
                  <a:t>(G3,G4) </a:t>
                </a:r>
              </a:p>
              <a:p>
                <a:endParaRPr lang="fr-FR" sz="14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1" name="Rectangle 449"/>
              <p:cNvSpPr>
                <a:spLocks noChangeArrowheads="1"/>
              </p:cNvSpPr>
              <p:nvPr/>
            </p:nvSpPr>
            <p:spPr bwMode="auto">
              <a:xfrm rot="16200000">
                <a:off x="-918653" y="3124108"/>
                <a:ext cx="2792138" cy="332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altLang="fr-FR" sz="1400" b="1" dirty="0">
                    <a:solidFill>
                      <a:srgbClr val="000000"/>
                    </a:solidFill>
                  </a:rPr>
                  <a:t>Curs-</a:t>
                </a:r>
                <a:r>
                  <a:rPr lang="en-US" altLang="fr-FR" sz="1400" b="1" dirty="0" err="1">
                    <a:solidFill>
                      <a:srgbClr val="000000"/>
                    </a:solidFill>
                  </a:rPr>
                  <a:t>Targ</a:t>
                </a:r>
                <a:r>
                  <a:rPr lang="en-US" altLang="fr-FR" sz="1400" b="1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fr-FR" sz="1400" b="1" dirty="0" err="1">
                    <a:solidFill>
                      <a:srgbClr val="000000"/>
                    </a:solidFill>
                  </a:rPr>
                  <a:t>dist</a:t>
                </a:r>
                <a:r>
                  <a:rPr lang="en-US" altLang="fr-FR" sz="1400" b="1" dirty="0">
                    <a:solidFill>
                      <a:srgbClr val="000000"/>
                    </a:solidFill>
                  </a:rPr>
                  <a:t> (cm)    </a:t>
                </a:r>
                <a:endParaRPr lang="en-US" altLang="fr-FR" sz="1400" b="1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610753" y="2001615"/>
                <a:ext cx="1573300" cy="70188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fr-FR" sz="2400" b="1" dirty="0" smtClean="0">
                    <a:ln w="31550" cmpd="sng">
                      <a:gradFill>
                        <a:gsLst>
                          <a:gs pos="70000">
                            <a:schemeClr val="accent6">
                              <a:shade val="50000"/>
                              <a:satMod val="190000"/>
                            </a:schemeClr>
                          </a:gs>
                          <a:gs pos="0">
                            <a:schemeClr val="accent6">
                              <a:tint val="77000"/>
                              <a:satMod val="180000"/>
                            </a:schemeClr>
                          </a:gs>
                        </a:gsLst>
                        <a:lin ang="5400000"/>
                      </a:gradFill>
                      <a:prstDash val="solid"/>
                    </a:ln>
                    <a:solidFill>
                      <a:schemeClr val="accent6">
                        <a:tint val="15000"/>
                        <a:satMod val="200000"/>
                      </a:schemeClr>
                    </a:solidFill>
                    <a:effectLst>
                      <a:outerShdw blurRad="50800" dist="40000" dir="5400000" algn="tl" rotWithShape="0">
                        <a:srgbClr val="000000">
                          <a:shade val="5000"/>
                          <a:satMod val="120000"/>
                          <a:alpha val="33000"/>
                        </a:srgbClr>
                      </a:outerShdw>
                    </a:effectLst>
                  </a:rPr>
                  <a:t>SPROT</a:t>
                </a:r>
                <a:endParaRPr lang="fr-FR" sz="2400" b="1" dirty="0">
                  <a:ln w="31550" cmpd="sng">
                    <a:gradFill>
                      <a:gsLst>
                        <a:gs pos="70000">
                          <a:schemeClr val="accent6">
                            <a:shade val="50000"/>
                            <a:satMod val="190000"/>
                          </a:schemeClr>
                        </a:gs>
                        <a:gs pos="0">
                          <a:schemeClr val="accent6">
                            <a:tint val="77000"/>
                            <a:satMod val="18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chemeClr val="accent6">
                      <a:tint val="15000"/>
                      <a:satMod val="200000"/>
                    </a:schemeClr>
                  </a:solidFill>
                  <a:effectLst>
                    <a:outerShdw blurRad="50800" dist="40000" dir="5400000" algn="tl" rotWithShape="0">
                      <a:srgbClr val="000000">
                        <a:shade val="5000"/>
                        <a:satMod val="120000"/>
                        <a:alpha val="3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4" name="ZoneTexte 12"/>
            <p:cNvSpPr txBox="1"/>
            <p:nvPr/>
          </p:nvSpPr>
          <p:spPr>
            <a:xfrm>
              <a:off x="5717285" y="5373217"/>
              <a:ext cx="906446" cy="421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Trials</a:t>
              </a:r>
            </a:p>
          </p:txBody>
        </p:sp>
      </p:grpSp>
      <p:sp>
        <p:nvSpPr>
          <p:cNvPr id="23" name="ZoneTexte 2"/>
          <p:cNvSpPr txBox="1"/>
          <p:nvPr/>
        </p:nvSpPr>
        <p:spPr>
          <a:xfrm>
            <a:off x="933916" y="5036061"/>
            <a:ext cx="1045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Prior experience with the Rotation and Spring mapping provides some benefit to handle the combined mapping !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6521000" y="1218217"/>
            <a:ext cx="2024833" cy="646331"/>
            <a:chOff x="8681157" y="1117600"/>
            <a:chExt cx="2024833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8681157" y="1117600"/>
              <a:ext cx="609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ROT</a:t>
              </a:r>
            </a:p>
            <a:p>
              <a:r>
                <a:rPr lang="en-US" b="1" dirty="0" smtClean="0"/>
                <a:t>SPR</a:t>
              </a:r>
              <a:endParaRPr lang="en-US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732906" y="1256099"/>
              <a:ext cx="973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SPROT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9290756" y="1301771"/>
              <a:ext cx="442149" cy="520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24" idx="1"/>
            </p:cNvCxnSpPr>
            <p:nvPr/>
          </p:nvCxnSpPr>
          <p:spPr>
            <a:xfrm flipV="1">
              <a:off x="9290757" y="1440765"/>
              <a:ext cx="442149" cy="1846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521000" y="2392948"/>
            <a:ext cx="3708474" cy="1452114"/>
            <a:chOff x="7420878" y="1754204"/>
            <a:chExt cx="3708474" cy="1452114"/>
          </a:xfrm>
        </p:grpSpPr>
        <p:sp>
          <p:nvSpPr>
            <p:cNvPr id="33" name="ZoneTexte 3">
              <a:extLst>
                <a:ext uri="{FF2B5EF4-FFF2-40B4-BE49-F238E27FC236}">
                  <a16:creationId xmlns:a16="http://schemas.microsoft.com/office/drawing/2014/main" id="{E043E536-9DD3-41CB-A371-89869A3D8746}"/>
                </a:ext>
              </a:extLst>
            </p:cNvPr>
            <p:cNvSpPr txBox="1"/>
            <p:nvPr/>
          </p:nvSpPr>
          <p:spPr>
            <a:xfrm>
              <a:off x="7428994" y="1754204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 smtClean="0"/>
                <a:t>G1</a:t>
              </a:r>
              <a:endParaRPr lang="fr-CA" sz="1400" b="1" dirty="0"/>
            </a:p>
          </p:txBody>
        </p:sp>
        <p:sp>
          <p:nvSpPr>
            <p:cNvPr id="34" name="ZoneTexte 5">
              <a:extLst>
                <a:ext uri="{FF2B5EF4-FFF2-40B4-BE49-F238E27FC236}">
                  <a16:creationId xmlns:a16="http://schemas.microsoft.com/office/drawing/2014/main" id="{9F60C4D2-F004-43E3-A101-D1E7B791DF4E}"/>
                </a:ext>
              </a:extLst>
            </p:cNvPr>
            <p:cNvSpPr txBox="1"/>
            <p:nvPr/>
          </p:nvSpPr>
          <p:spPr>
            <a:xfrm>
              <a:off x="7420878" y="2123724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 smtClean="0"/>
                <a:t>G2</a:t>
              </a:r>
              <a:endParaRPr lang="fr-CA" sz="1400" b="1" dirty="0"/>
            </a:p>
          </p:txBody>
        </p:sp>
        <p:sp>
          <p:nvSpPr>
            <p:cNvPr id="35" name="ZoneTexte 9">
              <a:extLst>
                <a:ext uri="{FF2B5EF4-FFF2-40B4-BE49-F238E27FC236}">
                  <a16:creationId xmlns:a16="http://schemas.microsoft.com/office/drawing/2014/main" id="{E5BC7B3A-57B4-4DE8-BA16-CC1BEAC47C94}"/>
                </a:ext>
              </a:extLst>
            </p:cNvPr>
            <p:cNvSpPr txBox="1"/>
            <p:nvPr/>
          </p:nvSpPr>
          <p:spPr>
            <a:xfrm>
              <a:off x="7428994" y="2493926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 smtClean="0"/>
                <a:t>G3</a:t>
              </a:r>
              <a:endParaRPr lang="fr-CA" sz="1400" b="1" dirty="0"/>
            </a:p>
          </p:txBody>
        </p:sp>
        <p:sp>
          <p:nvSpPr>
            <p:cNvPr id="36" name="ZoneTexte 11">
              <a:extLst>
                <a:ext uri="{FF2B5EF4-FFF2-40B4-BE49-F238E27FC236}">
                  <a16:creationId xmlns:a16="http://schemas.microsoft.com/office/drawing/2014/main" id="{913C7426-09B7-418F-A26B-9B5F96047FA8}"/>
                </a:ext>
              </a:extLst>
            </p:cNvPr>
            <p:cNvSpPr txBox="1"/>
            <p:nvPr/>
          </p:nvSpPr>
          <p:spPr>
            <a:xfrm>
              <a:off x="7420878" y="2863245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 smtClean="0"/>
                <a:t>G4</a:t>
              </a:r>
              <a:endParaRPr lang="fr-CA" sz="1400" b="1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565771F-D58E-4BF2-8064-D4EE9776DDB3}"/>
                </a:ext>
              </a:extLst>
            </p:cNvPr>
            <p:cNvSpPr/>
            <p:nvPr/>
          </p:nvSpPr>
          <p:spPr>
            <a:xfrm>
              <a:off x="7776602" y="1755670"/>
              <a:ext cx="1061216" cy="3486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38" name="ZoneTexte 38">
              <a:extLst>
                <a:ext uri="{FF2B5EF4-FFF2-40B4-BE49-F238E27FC236}">
                  <a16:creationId xmlns:a16="http://schemas.microsoft.com/office/drawing/2014/main" id="{46075A35-51AE-4CA5-AABC-E365E75C9AB2}"/>
                </a:ext>
              </a:extLst>
            </p:cNvPr>
            <p:cNvSpPr txBox="1"/>
            <p:nvPr/>
          </p:nvSpPr>
          <p:spPr>
            <a:xfrm>
              <a:off x="8041390" y="1798521"/>
              <a:ext cx="554960" cy="2616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/>
                <a:t>Spring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9016F79-5B64-462F-8C50-58BE084E7082}"/>
                </a:ext>
              </a:extLst>
            </p:cNvPr>
            <p:cNvSpPr/>
            <p:nvPr/>
          </p:nvSpPr>
          <p:spPr>
            <a:xfrm>
              <a:off x="8892416" y="1754205"/>
              <a:ext cx="1061216" cy="3486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40" name="ZoneTexte 40">
              <a:extLst>
                <a:ext uri="{FF2B5EF4-FFF2-40B4-BE49-F238E27FC236}">
                  <a16:creationId xmlns:a16="http://schemas.microsoft.com/office/drawing/2014/main" id="{30A5481A-7C21-49A0-AE0F-C2BF2D4AB6CA}"/>
                </a:ext>
              </a:extLst>
            </p:cNvPr>
            <p:cNvSpPr txBox="1"/>
            <p:nvPr/>
          </p:nvSpPr>
          <p:spPr>
            <a:xfrm>
              <a:off x="9104477" y="1796412"/>
              <a:ext cx="694421" cy="2616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/>
                <a:t>Rotation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276628-6A88-416F-BB04-9343A2DC5724}"/>
                </a:ext>
              </a:extLst>
            </p:cNvPr>
            <p:cNvSpPr/>
            <p:nvPr/>
          </p:nvSpPr>
          <p:spPr>
            <a:xfrm>
              <a:off x="10006448" y="1754205"/>
              <a:ext cx="1061216" cy="3486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 dirty="0"/>
            </a:p>
          </p:txBody>
        </p:sp>
        <p:sp>
          <p:nvSpPr>
            <p:cNvPr id="42" name="ZoneTexte 42">
              <a:extLst>
                <a:ext uri="{FF2B5EF4-FFF2-40B4-BE49-F238E27FC236}">
                  <a16:creationId xmlns:a16="http://schemas.microsoft.com/office/drawing/2014/main" id="{53493578-450E-47C5-8BA5-81B156258D86}"/>
                </a:ext>
              </a:extLst>
            </p:cNvPr>
            <p:cNvSpPr txBox="1"/>
            <p:nvPr/>
          </p:nvSpPr>
          <p:spPr>
            <a:xfrm>
              <a:off x="9964582" y="1796412"/>
              <a:ext cx="11647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CA" sz="1100" b="1" dirty="0" err="1"/>
                <a:t>Spring+Rotation</a:t>
              </a:r>
              <a:endParaRPr lang="fr-CA" sz="1100" b="1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3F52C69-590F-4687-8261-2C302AAEF5E4}"/>
                </a:ext>
              </a:extLst>
            </p:cNvPr>
            <p:cNvSpPr/>
            <p:nvPr/>
          </p:nvSpPr>
          <p:spPr>
            <a:xfrm>
              <a:off x="8898986" y="2489554"/>
              <a:ext cx="1061216" cy="34862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44" name="ZoneTexte 76">
              <a:extLst>
                <a:ext uri="{FF2B5EF4-FFF2-40B4-BE49-F238E27FC236}">
                  <a16:creationId xmlns:a16="http://schemas.microsoft.com/office/drawing/2014/main" id="{099A5624-C2E2-40F9-A299-B679B4AE878C}"/>
                </a:ext>
              </a:extLst>
            </p:cNvPr>
            <p:cNvSpPr txBox="1"/>
            <p:nvPr/>
          </p:nvSpPr>
          <p:spPr>
            <a:xfrm>
              <a:off x="9163774" y="2524416"/>
              <a:ext cx="554960" cy="261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/>
                <a:t>Spring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938E316-3196-4B88-9890-53A1DDE3B0B0}"/>
                </a:ext>
              </a:extLst>
            </p:cNvPr>
            <p:cNvSpPr/>
            <p:nvPr/>
          </p:nvSpPr>
          <p:spPr>
            <a:xfrm>
              <a:off x="10012352" y="2489554"/>
              <a:ext cx="1061216" cy="34862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46" name="ZoneTexte 79">
              <a:extLst>
                <a:ext uri="{FF2B5EF4-FFF2-40B4-BE49-F238E27FC236}">
                  <a16:creationId xmlns:a16="http://schemas.microsoft.com/office/drawing/2014/main" id="{0F2B8987-5AA6-4A9E-858D-415AC0723FC2}"/>
                </a:ext>
              </a:extLst>
            </p:cNvPr>
            <p:cNvSpPr txBox="1"/>
            <p:nvPr/>
          </p:nvSpPr>
          <p:spPr>
            <a:xfrm>
              <a:off x="10224412" y="2524416"/>
              <a:ext cx="694421" cy="261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/>
                <a:t>Rotation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0749B7B-EAFD-450B-BDDC-098AE837A151}"/>
                </a:ext>
              </a:extLst>
            </p:cNvPr>
            <p:cNvSpPr/>
            <p:nvPr/>
          </p:nvSpPr>
          <p:spPr>
            <a:xfrm>
              <a:off x="7781252" y="2857696"/>
              <a:ext cx="1061216" cy="3486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 dirty="0"/>
            </a:p>
          </p:txBody>
        </p:sp>
        <p:sp>
          <p:nvSpPr>
            <p:cNvPr id="48" name="ZoneTexte 82">
              <a:extLst>
                <a:ext uri="{FF2B5EF4-FFF2-40B4-BE49-F238E27FC236}">
                  <a16:creationId xmlns:a16="http://schemas.microsoft.com/office/drawing/2014/main" id="{892B8F04-65EB-4FEC-A790-A25D312E4625}"/>
                </a:ext>
              </a:extLst>
            </p:cNvPr>
            <p:cNvSpPr txBox="1"/>
            <p:nvPr/>
          </p:nvSpPr>
          <p:spPr>
            <a:xfrm>
              <a:off x="7739387" y="2892558"/>
              <a:ext cx="1135247" cy="2616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 err="1">
                  <a:solidFill>
                    <a:schemeClr val="bg1"/>
                  </a:solidFill>
                </a:rPr>
                <a:t>Spring+Rotation</a:t>
              </a:r>
              <a:endParaRPr lang="fr-CA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460A5C3-AFA8-44FD-ADBF-070E3B046BFD}"/>
                </a:ext>
              </a:extLst>
            </p:cNvPr>
            <p:cNvSpPr/>
            <p:nvPr/>
          </p:nvSpPr>
          <p:spPr>
            <a:xfrm>
              <a:off x="8892416" y="2119347"/>
              <a:ext cx="1061216" cy="3486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>
                <a:solidFill>
                  <a:schemeClr val="bg1"/>
                </a:solidFill>
              </a:endParaRPr>
            </a:p>
          </p:txBody>
        </p:sp>
        <p:sp>
          <p:nvSpPr>
            <p:cNvPr id="50" name="ZoneTexte 91">
              <a:extLst>
                <a:ext uri="{FF2B5EF4-FFF2-40B4-BE49-F238E27FC236}">
                  <a16:creationId xmlns:a16="http://schemas.microsoft.com/office/drawing/2014/main" id="{D91C7444-54E2-4855-9B13-CC75F2D8B850}"/>
                </a:ext>
              </a:extLst>
            </p:cNvPr>
            <p:cNvSpPr txBox="1"/>
            <p:nvPr/>
          </p:nvSpPr>
          <p:spPr>
            <a:xfrm>
              <a:off x="9157206" y="2162199"/>
              <a:ext cx="554960" cy="2616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>
                  <a:solidFill>
                    <a:schemeClr val="bg1"/>
                  </a:solidFill>
                </a:rPr>
                <a:t>Spring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2DC9B94-4DE1-42F3-8DE4-DE819B37E864}"/>
                </a:ext>
              </a:extLst>
            </p:cNvPr>
            <p:cNvSpPr/>
            <p:nvPr/>
          </p:nvSpPr>
          <p:spPr>
            <a:xfrm>
              <a:off x="7779166" y="2123484"/>
              <a:ext cx="1061216" cy="3486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52" name="ZoneTexte 94">
              <a:extLst>
                <a:ext uri="{FF2B5EF4-FFF2-40B4-BE49-F238E27FC236}">
                  <a16:creationId xmlns:a16="http://schemas.microsoft.com/office/drawing/2014/main" id="{855E1EE2-1303-4F96-B26D-3188655C4E19}"/>
                </a:ext>
              </a:extLst>
            </p:cNvPr>
            <p:cNvSpPr txBox="1"/>
            <p:nvPr/>
          </p:nvSpPr>
          <p:spPr>
            <a:xfrm>
              <a:off x="7991225" y="2165691"/>
              <a:ext cx="694421" cy="2616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>
                  <a:solidFill>
                    <a:schemeClr val="bg1"/>
                  </a:solidFill>
                </a:rPr>
                <a:t>Rotation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0A4DD47-F669-4149-91DF-03D6798340B0}"/>
                </a:ext>
              </a:extLst>
            </p:cNvPr>
            <p:cNvSpPr/>
            <p:nvPr/>
          </p:nvSpPr>
          <p:spPr>
            <a:xfrm>
              <a:off x="10006448" y="2126694"/>
              <a:ext cx="1061216" cy="3486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 dirty="0"/>
            </a:p>
          </p:txBody>
        </p:sp>
        <p:sp>
          <p:nvSpPr>
            <p:cNvPr id="54" name="ZoneTexte 97">
              <a:extLst>
                <a:ext uri="{FF2B5EF4-FFF2-40B4-BE49-F238E27FC236}">
                  <a16:creationId xmlns:a16="http://schemas.microsoft.com/office/drawing/2014/main" id="{46530B94-66D1-4419-AB56-F655383EC932}"/>
                </a:ext>
              </a:extLst>
            </p:cNvPr>
            <p:cNvSpPr txBox="1"/>
            <p:nvPr/>
          </p:nvSpPr>
          <p:spPr>
            <a:xfrm>
              <a:off x="9964582" y="2168901"/>
              <a:ext cx="1135247" cy="2616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 err="1">
                  <a:solidFill>
                    <a:schemeClr val="bg1"/>
                  </a:solidFill>
                </a:rPr>
                <a:t>Spring+Rotation</a:t>
              </a:r>
              <a:endParaRPr lang="fr-CA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1BD3BB7-501D-4773-89CA-1B95F8F9264A}"/>
                </a:ext>
              </a:extLst>
            </p:cNvPr>
            <p:cNvSpPr/>
            <p:nvPr/>
          </p:nvSpPr>
          <p:spPr>
            <a:xfrm>
              <a:off x="10007605" y="2857696"/>
              <a:ext cx="1061216" cy="3486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56" name="ZoneTexte 121">
              <a:extLst>
                <a:ext uri="{FF2B5EF4-FFF2-40B4-BE49-F238E27FC236}">
                  <a16:creationId xmlns:a16="http://schemas.microsoft.com/office/drawing/2014/main" id="{6751D8C9-0981-4066-A581-C9C25AB84C73}"/>
                </a:ext>
              </a:extLst>
            </p:cNvPr>
            <p:cNvSpPr txBox="1"/>
            <p:nvPr/>
          </p:nvSpPr>
          <p:spPr>
            <a:xfrm>
              <a:off x="10272393" y="2892558"/>
              <a:ext cx="554960" cy="2616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>
                  <a:solidFill>
                    <a:schemeClr val="bg1"/>
                  </a:solidFill>
                </a:rPr>
                <a:t>Spring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A288B2D-01DF-4B50-A3A2-1F85DE726DAC}"/>
                </a:ext>
              </a:extLst>
            </p:cNvPr>
            <p:cNvSpPr/>
            <p:nvPr/>
          </p:nvSpPr>
          <p:spPr>
            <a:xfrm>
              <a:off x="8898546" y="2857696"/>
              <a:ext cx="1061216" cy="3486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58" name="ZoneTexte 124">
              <a:extLst>
                <a:ext uri="{FF2B5EF4-FFF2-40B4-BE49-F238E27FC236}">
                  <a16:creationId xmlns:a16="http://schemas.microsoft.com/office/drawing/2014/main" id="{F78C2C0D-7C4A-4DED-A62E-D30792D00797}"/>
                </a:ext>
              </a:extLst>
            </p:cNvPr>
            <p:cNvSpPr txBox="1"/>
            <p:nvPr/>
          </p:nvSpPr>
          <p:spPr>
            <a:xfrm>
              <a:off x="9110605" y="2892558"/>
              <a:ext cx="694421" cy="2616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>
                  <a:solidFill>
                    <a:schemeClr val="bg1"/>
                  </a:solidFill>
                </a:rPr>
                <a:t>Rotation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5FADCF7-821F-4311-86C3-C779D0F5A903}"/>
                </a:ext>
              </a:extLst>
            </p:cNvPr>
            <p:cNvSpPr/>
            <p:nvPr/>
          </p:nvSpPr>
          <p:spPr>
            <a:xfrm>
              <a:off x="7784545" y="2489554"/>
              <a:ext cx="1061216" cy="34862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 dirty="0"/>
            </a:p>
          </p:txBody>
        </p:sp>
        <p:sp>
          <p:nvSpPr>
            <p:cNvPr id="60" name="ZoneTexte 127">
              <a:extLst>
                <a:ext uri="{FF2B5EF4-FFF2-40B4-BE49-F238E27FC236}">
                  <a16:creationId xmlns:a16="http://schemas.microsoft.com/office/drawing/2014/main" id="{B3B2B2BF-DBA9-46DF-BA45-C2B51F34AAD3}"/>
                </a:ext>
              </a:extLst>
            </p:cNvPr>
            <p:cNvSpPr txBox="1"/>
            <p:nvPr/>
          </p:nvSpPr>
          <p:spPr>
            <a:xfrm>
              <a:off x="7742679" y="2554598"/>
              <a:ext cx="1131955" cy="26160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CA" sz="1100" b="1" dirty="0" err="1"/>
                <a:t>Spring+Rotation</a:t>
              </a:r>
              <a:endParaRPr lang="fr-CA" sz="1100" b="1" dirty="0"/>
            </a:p>
          </p:txBody>
        </p:sp>
      </p:grpSp>
      <p:sp>
        <p:nvSpPr>
          <p:cNvPr id="61" name="Oval 60"/>
          <p:cNvSpPr/>
          <p:nvPr/>
        </p:nvSpPr>
        <p:spPr>
          <a:xfrm>
            <a:off x="9032308" y="2277381"/>
            <a:ext cx="1197166" cy="849911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795372" y="3085703"/>
            <a:ext cx="1197166" cy="849911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7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8704472" y="3098185"/>
            <a:ext cx="2876218" cy="1452114"/>
            <a:chOff x="7378926" y="1754204"/>
            <a:chExt cx="3694642" cy="1452114"/>
          </a:xfrm>
        </p:grpSpPr>
        <p:sp>
          <p:nvSpPr>
            <p:cNvPr id="67" name="ZoneTexte 3">
              <a:extLst>
                <a:ext uri="{FF2B5EF4-FFF2-40B4-BE49-F238E27FC236}">
                  <a16:creationId xmlns:a16="http://schemas.microsoft.com/office/drawing/2014/main" id="{E043E536-9DD3-41CB-A371-89869A3D8746}"/>
                </a:ext>
              </a:extLst>
            </p:cNvPr>
            <p:cNvSpPr txBox="1"/>
            <p:nvPr/>
          </p:nvSpPr>
          <p:spPr>
            <a:xfrm>
              <a:off x="7387042" y="1754204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 smtClean="0"/>
                <a:t>G1</a:t>
              </a:r>
              <a:endParaRPr lang="fr-CA" sz="1400" b="1" dirty="0"/>
            </a:p>
          </p:txBody>
        </p:sp>
        <p:sp>
          <p:nvSpPr>
            <p:cNvPr id="68" name="ZoneTexte 5">
              <a:extLst>
                <a:ext uri="{FF2B5EF4-FFF2-40B4-BE49-F238E27FC236}">
                  <a16:creationId xmlns:a16="http://schemas.microsoft.com/office/drawing/2014/main" id="{9F60C4D2-F004-43E3-A101-D1E7B791DF4E}"/>
                </a:ext>
              </a:extLst>
            </p:cNvPr>
            <p:cNvSpPr txBox="1"/>
            <p:nvPr/>
          </p:nvSpPr>
          <p:spPr>
            <a:xfrm>
              <a:off x="7378926" y="2123724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 smtClean="0"/>
                <a:t>G2</a:t>
              </a:r>
              <a:endParaRPr lang="fr-CA" sz="1400" b="1" dirty="0"/>
            </a:p>
          </p:txBody>
        </p:sp>
        <p:sp>
          <p:nvSpPr>
            <p:cNvPr id="69" name="ZoneTexte 9">
              <a:extLst>
                <a:ext uri="{FF2B5EF4-FFF2-40B4-BE49-F238E27FC236}">
                  <a16:creationId xmlns:a16="http://schemas.microsoft.com/office/drawing/2014/main" id="{E5BC7B3A-57B4-4DE8-BA16-CC1BEAC47C94}"/>
                </a:ext>
              </a:extLst>
            </p:cNvPr>
            <p:cNvSpPr txBox="1"/>
            <p:nvPr/>
          </p:nvSpPr>
          <p:spPr>
            <a:xfrm>
              <a:off x="7387042" y="2493926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 smtClean="0"/>
                <a:t>G3</a:t>
              </a:r>
              <a:endParaRPr lang="fr-CA" sz="1400" b="1" dirty="0"/>
            </a:p>
          </p:txBody>
        </p:sp>
        <p:sp>
          <p:nvSpPr>
            <p:cNvPr id="70" name="ZoneTexte 11">
              <a:extLst>
                <a:ext uri="{FF2B5EF4-FFF2-40B4-BE49-F238E27FC236}">
                  <a16:creationId xmlns:a16="http://schemas.microsoft.com/office/drawing/2014/main" id="{913C7426-09B7-418F-A26B-9B5F96047FA8}"/>
                </a:ext>
              </a:extLst>
            </p:cNvPr>
            <p:cNvSpPr txBox="1"/>
            <p:nvPr/>
          </p:nvSpPr>
          <p:spPr>
            <a:xfrm>
              <a:off x="7378926" y="2863245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 smtClean="0"/>
                <a:t>G4</a:t>
              </a:r>
              <a:endParaRPr lang="fr-CA" sz="1400" b="1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565771F-D58E-4BF2-8064-D4EE9776DDB3}"/>
                </a:ext>
              </a:extLst>
            </p:cNvPr>
            <p:cNvSpPr/>
            <p:nvPr/>
          </p:nvSpPr>
          <p:spPr>
            <a:xfrm>
              <a:off x="7776602" y="1755670"/>
              <a:ext cx="1061216" cy="3486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72" name="ZoneTexte 38">
              <a:extLst>
                <a:ext uri="{FF2B5EF4-FFF2-40B4-BE49-F238E27FC236}">
                  <a16:creationId xmlns:a16="http://schemas.microsoft.com/office/drawing/2014/main" id="{46075A35-51AE-4CA5-AABC-E365E75C9AB2}"/>
                </a:ext>
              </a:extLst>
            </p:cNvPr>
            <p:cNvSpPr txBox="1"/>
            <p:nvPr/>
          </p:nvSpPr>
          <p:spPr>
            <a:xfrm>
              <a:off x="8041390" y="1798521"/>
              <a:ext cx="554960" cy="2616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/>
                <a:t>Spring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016F79-5B64-462F-8C50-58BE084E7082}"/>
                </a:ext>
              </a:extLst>
            </p:cNvPr>
            <p:cNvSpPr/>
            <p:nvPr/>
          </p:nvSpPr>
          <p:spPr>
            <a:xfrm>
              <a:off x="8892416" y="1754205"/>
              <a:ext cx="1061216" cy="3486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74" name="ZoneTexte 40">
              <a:extLst>
                <a:ext uri="{FF2B5EF4-FFF2-40B4-BE49-F238E27FC236}">
                  <a16:creationId xmlns:a16="http://schemas.microsoft.com/office/drawing/2014/main" id="{30A5481A-7C21-49A0-AE0F-C2BF2D4AB6CA}"/>
                </a:ext>
              </a:extLst>
            </p:cNvPr>
            <p:cNvSpPr txBox="1"/>
            <p:nvPr/>
          </p:nvSpPr>
          <p:spPr>
            <a:xfrm>
              <a:off x="9104477" y="1796412"/>
              <a:ext cx="694421" cy="2616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/>
                <a:t>Rotation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C276628-6A88-416F-BB04-9343A2DC5724}"/>
                </a:ext>
              </a:extLst>
            </p:cNvPr>
            <p:cNvSpPr/>
            <p:nvPr/>
          </p:nvSpPr>
          <p:spPr>
            <a:xfrm>
              <a:off x="10006448" y="1754205"/>
              <a:ext cx="1061216" cy="3486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 dirty="0"/>
            </a:p>
          </p:txBody>
        </p:sp>
        <p:sp>
          <p:nvSpPr>
            <p:cNvPr id="76" name="ZoneTexte 42">
              <a:extLst>
                <a:ext uri="{FF2B5EF4-FFF2-40B4-BE49-F238E27FC236}">
                  <a16:creationId xmlns:a16="http://schemas.microsoft.com/office/drawing/2014/main" id="{53493578-450E-47C5-8BA5-81B156258D86}"/>
                </a:ext>
              </a:extLst>
            </p:cNvPr>
            <p:cNvSpPr txBox="1"/>
            <p:nvPr/>
          </p:nvSpPr>
          <p:spPr>
            <a:xfrm>
              <a:off x="10198702" y="1796412"/>
              <a:ext cx="868961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CA" sz="1100" b="1" dirty="0" smtClean="0"/>
                <a:t>SPROT</a:t>
              </a:r>
              <a:endParaRPr lang="fr-CA" sz="1100" b="1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3F52C69-590F-4687-8261-2C302AAEF5E4}"/>
                </a:ext>
              </a:extLst>
            </p:cNvPr>
            <p:cNvSpPr/>
            <p:nvPr/>
          </p:nvSpPr>
          <p:spPr>
            <a:xfrm>
              <a:off x="8898986" y="2489554"/>
              <a:ext cx="1061216" cy="34862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78" name="ZoneTexte 76">
              <a:extLst>
                <a:ext uri="{FF2B5EF4-FFF2-40B4-BE49-F238E27FC236}">
                  <a16:creationId xmlns:a16="http://schemas.microsoft.com/office/drawing/2014/main" id="{099A5624-C2E2-40F9-A299-B679B4AE878C}"/>
                </a:ext>
              </a:extLst>
            </p:cNvPr>
            <p:cNvSpPr txBox="1"/>
            <p:nvPr/>
          </p:nvSpPr>
          <p:spPr>
            <a:xfrm>
              <a:off x="9163774" y="2524416"/>
              <a:ext cx="554960" cy="261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/>
                <a:t>Spring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938E316-3196-4B88-9890-53A1DDE3B0B0}"/>
                </a:ext>
              </a:extLst>
            </p:cNvPr>
            <p:cNvSpPr/>
            <p:nvPr/>
          </p:nvSpPr>
          <p:spPr>
            <a:xfrm>
              <a:off x="10012352" y="2489554"/>
              <a:ext cx="1061216" cy="34862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0F2B8987-5AA6-4A9E-858D-415AC0723FC2}"/>
                </a:ext>
              </a:extLst>
            </p:cNvPr>
            <p:cNvSpPr txBox="1"/>
            <p:nvPr/>
          </p:nvSpPr>
          <p:spPr>
            <a:xfrm>
              <a:off x="10224412" y="2524416"/>
              <a:ext cx="694421" cy="261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/>
                <a:t>Rotation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749B7B-EAFD-450B-BDDC-098AE837A151}"/>
                </a:ext>
              </a:extLst>
            </p:cNvPr>
            <p:cNvSpPr/>
            <p:nvPr/>
          </p:nvSpPr>
          <p:spPr>
            <a:xfrm>
              <a:off x="7781252" y="2857696"/>
              <a:ext cx="1061216" cy="3486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 dirty="0"/>
            </a:p>
          </p:txBody>
        </p:sp>
        <p:sp>
          <p:nvSpPr>
            <p:cNvPr id="82" name="ZoneTexte 82">
              <a:extLst>
                <a:ext uri="{FF2B5EF4-FFF2-40B4-BE49-F238E27FC236}">
                  <a16:creationId xmlns:a16="http://schemas.microsoft.com/office/drawing/2014/main" id="{892B8F04-65EB-4FEC-A790-A25D312E4625}"/>
                </a:ext>
              </a:extLst>
            </p:cNvPr>
            <p:cNvSpPr txBox="1"/>
            <p:nvPr/>
          </p:nvSpPr>
          <p:spPr>
            <a:xfrm>
              <a:off x="7990454" y="2899386"/>
              <a:ext cx="847363" cy="2616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CA" sz="1100" b="1" dirty="0" smtClean="0">
                  <a:solidFill>
                    <a:schemeClr val="bg1"/>
                  </a:solidFill>
                </a:rPr>
                <a:t>SPROT</a:t>
              </a:r>
              <a:endParaRPr lang="fr-CA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460A5C3-AFA8-44FD-ADBF-070E3B046BFD}"/>
                </a:ext>
              </a:extLst>
            </p:cNvPr>
            <p:cNvSpPr/>
            <p:nvPr/>
          </p:nvSpPr>
          <p:spPr>
            <a:xfrm>
              <a:off x="8892416" y="2119347"/>
              <a:ext cx="1061216" cy="3486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>
                <a:solidFill>
                  <a:schemeClr val="bg1"/>
                </a:solidFill>
              </a:endParaRPr>
            </a:p>
          </p:txBody>
        </p:sp>
        <p:sp>
          <p:nvSpPr>
            <p:cNvPr id="84" name="ZoneTexte 91">
              <a:extLst>
                <a:ext uri="{FF2B5EF4-FFF2-40B4-BE49-F238E27FC236}">
                  <a16:creationId xmlns:a16="http://schemas.microsoft.com/office/drawing/2014/main" id="{D91C7444-54E2-4855-9B13-CC75F2D8B850}"/>
                </a:ext>
              </a:extLst>
            </p:cNvPr>
            <p:cNvSpPr txBox="1"/>
            <p:nvPr/>
          </p:nvSpPr>
          <p:spPr>
            <a:xfrm>
              <a:off x="9157206" y="2162199"/>
              <a:ext cx="554960" cy="2616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>
                  <a:solidFill>
                    <a:schemeClr val="bg1"/>
                  </a:solidFill>
                </a:rPr>
                <a:t>Spring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2DC9B94-4DE1-42F3-8DE4-DE819B37E864}"/>
                </a:ext>
              </a:extLst>
            </p:cNvPr>
            <p:cNvSpPr/>
            <p:nvPr/>
          </p:nvSpPr>
          <p:spPr>
            <a:xfrm>
              <a:off x="7779166" y="2123484"/>
              <a:ext cx="1061216" cy="3486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86" name="ZoneTexte 94">
              <a:extLst>
                <a:ext uri="{FF2B5EF4-FFF2-40B4-BE49-F238E27FC236}">
                  <a16:creationId xmlns:a16="http://schemas.microsoft.com/office/drawing/2014/main" id="{855E1EE2-1303-4F96-B26D-3188655C4E19}"/>
                </a:ext>
              </a:extLst>
            </p:cNvPr>
            <p:cNvSpPr txBox="1"/>
            <p:nvPr/>
          </p:nvSpPr>
          <p:spPr>
            <a:xfrm>
              <a:off x="7991225" y="2165691"/>
              <a:ext cx="694421" cy="2616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>
                  <a:solidFill>
                    <a:schemeClr val="bg1"/>
                  </a:solidFill>
                </a:rPr>
                <a:t>Rotation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0A4DD47-F669-4149-91DF-03D6798340B0}"/>
                </a:ext>
              </a:extLst>
            </p:cNvPr>
            <p:cNvSpPr/>
            <p:nvPr/>
          </p:nvSpPr>
          <p:spPr>
            <a:xfrm>
              <a:off x="10006448" y="2126694"/>
              <a:ext cx="1061215" cy="3486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 dirty="0"/>
            </a:p>
          </p:txBody>
        </p:sp>
        <p:sp>
          <p:nvSpPr>
            <p:cNvPr id="88" name="ZoneTexte 97">
              <a:extLst>
                <a:ext uri="{FF2B5EF4-FFF2-40B4-BE49-F238E27FC236}">
                  <a16:creationId xmlns:a16="http://schemas.microsoft.com/office/drawing/2014/main" id="{46530B94-66D1-4419-AB56-F655383EC932}"/>
                </a:ext>
              </a:extLst>
            </p:cNvPr>
            <p:cNvSpPr txBox="1"/>
            <p:nvPr/>
          </p:nvSpPr>
          <p:spPr>
            <a:xfrm>
              <a:off x="10202832" y="2169891"/>
              <a:ext cx="737582" cy="2616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 smtClean="0">
                  <a:solidFill>
                    <a:schemeClr val="bg1"/>
                  </a:solidFill>
                </a:rPr>
                <a:t>SPROT</a:t>
              </a:r>
              <a:endParaRPr lang="fr-CA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1BD3BB7-501D-4773-89CA-1B95F8F9264A}"/>
                </a:ext>
              </a:extLst>
            </p:cNvPr>
            <p:cNvSpPr/>
            <p:nvPr/>
          </p:nvSpPr>
          <p:spPr>
            <a:xfrm>
              <a:off x="10007605" y="2857696"/>
              <a:ext cx="1061216" cy="3486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90" name="ZoneTexte 121">
              <a:extLst>
                <a:ext uri="{FF2B5EF4-FFF2-40B4-BE49-F238E27FC236}">
                  <a16:creationId xmlns:a16="http://schemas.microsoft.com/office/drawing/2014/main" id="{6751D8C9-0981-4066-A581-C9C25AB84C73}"/>
                </a:ext>
              </a:extLst>
            </p:cNvPr>
            <p:cNvSpPr txBox="1"/>
            <p:nvPr/>
          </p:nvSpPr>
          <p:spPr>
            <a:xfrm>
              <a:off x="10272393" y="2892558"/>
              <a:ext cx="554960" cy="2616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>
                  <a:solidFill>
                    <a:schemeClr val="bg1"/>
                  </a:solidFill>
                </a:rPr>
                <a:t>Spring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A288B2D-01DF-4B50-A3A2-1F85DE726DAC}"/>
                </a:ext>
              </a:extLst>
            </p:cNvPr>
            <p:cNvSpPr/>
            <p:nvPr/>
          </p:nvSpPr>
          <p:spPr>
            <a:xfrm>
              <a:off x="8898546" y="2857696"/>
              <a:ext cx="1061216" cy="3486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92" name="ZoneTexte 124">
              <a:extLst>
                <a:ext uri="{FF2B5EF4-FFF2-40B4-BE49-F238E27FC236}">
                  <a16:creationId xmlns:a16="http://schemas.microsoft.com/office/drawing/2014/main" id="{F78C2C0D-7C4A-4DED-A62E-D30792D00797}"/>
                </a:ext>
              </a:extLst>
            </p:cNvPr>
            <p:cNvSpPr txBox="1"/>
            <p:nvPr/>
          </p:nvSpPr>
          <p:spPr>
            <a:xfrm>
              <a:off x="9110605" y="2892558"/>
              <a:ext cx="694421" cy="2616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>
                  <a:solidFill>
                    <a:schemeClr val="bg1"/>
                  </a:solidFill>
                </a:rPr>
                <a:t>Rotation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5FADCF7-821F-4311-86C3-C779D0F5A903}"/>
                </a:ext>
              </a:extLst>
            </p:cNvPr>
            <p:cNvSpPr/>
            <p:nvPr/>
          </p:nvSpPr>
          <p:spPr>
            <a:xfrm>
              <a:off x="7784545" y="2489554"/>
              <a:ext cx="1061216" cy="34862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 dirty="0"/>
            </a:p>
          </p:txBody>
        </p:sp>
        <p:sp>
          <p:nvSpPr>
            <p:cNvPr id="94" name="ZoneTexte 127">
              <a:extLst>
                <a:ext uri="{FF2B5EF4-FFF2-40B4-BE49-F238E27FC236}">
                  <a16:creationId xmlns:a16="http://schemas.microsoft.com/office/drawing/2014/main" id="{B3B2B2BF-DBA9-46DF-BA45-C2B51F34AAD3}"/>
                </a:ext>
              </a:extLst>
            </p:cNvPr>
            <p:cNvSpPr txBox="1"/>
            <p:nvPr/>
          </p:nvSpPr>
          <p:spPr>
            <a:xfrm>
              <a:off x="7934375" y="2539414"/>
              <a:ext cx="940260" cy="261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CA" sz="1100" b="1" dirty="0" smtClean="0"/>
                <a:t>SPROT</a:t>
              </a:r>
              <a:endParaRPr lang="fr-CA" sz="1100" b="1" dirty="0"/>
            </a:p>
          </p:txBody>
        </p:sp>
      </p:grp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9141090" y="1613280"/>
            <a:ext cx="24931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fr-FR" altLang="fr-FR" sz="1800" b="1" dirty="0" smtClean="0"/>
              <a:t>SPROT→ ROT?</a:t>
            </a:r>
            <a:endParaRPr lang="fr-FR" altLang="fr-FR" sz="1800" b="1" dirty="0"/>
          </a:p>
          <a:p>
            <a:r>
              <a:rPr lang="fr-FR" altLang="fr-FR" sz="1800" b="1" dirty="0"/>
              <a:t> </a:t>
            </a:r>
            <a:r>
              <a:rPr lang="fr-FR" altLang="fr-FR" sz="1800" b="1" dirty="0" smtClean="0"/>
              <a:t>            → SPR?</a:t>
            </a:r>
            <a:endParaRPr lang="fr-FR" altLang="fr-FR" sz="1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937545" y="60413"/>
            <a:ext cx="7099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Results : Modularity - Decomposition</a:t>
            </a:r>
            <a:endParaRPr lang="en-US" sz="32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246187" y="1549445"/>
            <a:ext cx="4097866" cy="3487825"/>
            <a:chOff x="790551" y="1540775"/>
            <a:chExt cx="4422415" cy="4367019"/>
          </a:xfrm>
        </p:grpSpPr>
        <p:grpSp>
          <p:nvGrpSpPr>
            <p:cNvPr id="12" name="Groupe 5"/>
            <p:cNvGrpSpPr/>
            <p:nvPr/>
          </p:nvGrpSpPr>
          <p:grpSpPr>
            <a:xfrm>
              <a:off x="1180518" y="1540775"/>
              <a:ext cx="4032448" cy="4176464"/>
              <a:chOff x="179512" y="1340768"/>
              <a:chExt cx="4032448" cy="4176464"/>
            </a:xfrm>
          </p:grpSpPr>
          <p:graphicFrame>
            <p:nvGraphicFramePr>
              <p:cNvPr id="26" name="Graphique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98837993"/>
                  </p:ext>
                </p:extLst>
              </p:nvPr>
            </p:nvGraphicFramePr>
            <p:xfrm>
              <a:off x="179512" y="1340768"/>
              <a:ext cx="4032448" cy="417646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7" name="Flèche vers le bas 7"/>
              <p:cNvSpPr/>
              <p:nvPr/>
            </p:nvSpPr>
            <p:spPr>
              <a:xfrm>
                <a:off x="793608" y="2173058"/>
                <a:ext cx="290952" cy="468052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</p:grpSp>
        <p:sp>
          <p:nvSpPr>
            <p:cNvPr id="14" name="ZoneTexte 11"/>
            <p:cNvSpPr txBox="1"/>
            <p:nvPr/>
          </p:nvSpPr>
          <p:spPr>
            <a:xfrm>
              <a:off x="2908710" y="5501215"/>
              <a:ext cx="734440" cy="406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Trials</a:t>
              </a:r>
            </a:p>
          </p:txBody>
        </p:sp>
        <p:sp>
          <p:nvSpPr>
            <p:cNvPr id="16" name="ZoneTexte 13"/>
            <p:cNvSpPr txBox="1"/>
            <p:nvPr/>
          </p:nvSpPr>
          <p:spPr>
            <a:xfrm rot="16200000">
              <a:off x="-239958" y="3292681"/>
              <a:ext cx="2407454" cy="346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Curs-Targ</a:t>
              </a:r>
              <a:r>
                <a:rPr lang="fr-F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dist</a:t>
              </a:r>
              <a:r>
                <a:rPr lang="fr-F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(cm)</a:t>
              </a:r>
            </a:p>
          </p:txBody>
        </p:sp>
        <p:sp>
          <p:nvSpPr>
            <p:cNvPr id="18" name="ZoneTexte 15"/>
            <p:cNvSpPr txBox="1"/>
            <p:nvPr/>
          </p:nvSpPr>
          <p:spPr>
            <a:xfrm>
              <a:off x="2267080" y="4741065"/>
              <a:ext cx="2484500" cy="423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>
                  <a:solidFill>
                    <a:srgbClr val="C00000"/>
                  </a:solidFill>
                </a:rPr>
                <a:t>With</a:t>
              </a:r>
              <a:r>
                <a:rPr lang="fr-FR" sz="1600" b="1" dirty="0">
                  <a:solidFill>
                    <a:srgbClr val="C00000"/>
                  </a:solidFill>
                </a:rPr>
                <a:t> </a:t>
              </a:r>
              <a:r>
                <a:rPr lang="fr-FR" sz="1600" b="1" dirty="0" smtClean="0">
                  <a:solidFill>
                    <a:srgbClr val="C00000"/>
                  </a:solidFill>
                </a:rPr>
                <a:t>SPROT </a:t>
              </a:r>
              <a:r>
                <a:rPr lang="fr-FR" sz="1600" b="1" dirty="0" err="1">
                  <a:solidFill>
                    <a:srgbClr val="C00000"/>
                  </a:solidFill>
                </a:rPr>
                <a:t>prior</a:t>
              </a:r>
              <a:r>
                <a:rPr lang="fr-FR" sz="1600" b="1" dirty="0">
                  <a:solidFill>
                    <a:srgbClr val="C00000"/>
                  </a:solidFill>
                </a:rPr>
                <a:t> </a:t>
              </a:r>
              <a:r>
                <a:rPr lang="fr-FR" sz="1600" b="1" dirty="0" err="1" smtClean="0">
                  <a:solidFill>
                    <a:srgbClr val="C00000"/>
                  </a:solidFill>
                </a:rPr>
                <a:t>exp</a:t>
              </a:r>
              <a:r>
                <a:rPr lang="fr-FR" sz="1600" b="1" dirty="0" smtClean="0">
                  <a:solidFill>
                    <a:srgbClr val="C00000"/>
                  </a:solidFill>
                </a:rPr>
                <a:t> G4</a:t>
              </a:r>
              <a:endParaRPr lang="fr-FR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20" name="ZoneTexte 17"/>
            <p:cNvSpPr txBox="1"/>
            <p:nvPr/>
          </p:nvSpPr>
          <p:spPr>
            <a:xfrm>
              <a:off x="2230602" y="2975236"/>
              <a:ext cx="2333716" cy="423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rgbClr val="0070C0"/>
                  </a:solidFill>
                </a:rPr>
                <a:t>Naïve </a:t>
              </a:r>
              <a:r>
                <a:rPr lang="fr-FR" sz="1600" b="1" dirty="0" smtClean="0">
                  <a:solidFill>
                    <a:srgbClr val="0070C0"/>
                  </a:solidFill>
                </a:rPr>
                <a:t>(no </a:t>
              </a:r>
              <a:r>
                <a:rPr lang="fr-FR" sz="1600" b="1" dirty="0" err="1">
                  <a:solidFill>
                    <a:srgbClr val="0070C0"/>
                  </a:solidFill>
                </a:rPr>
                <a:t>prior</a:t>
              </a:r>
              <a:r>
                <a:rPr lang="fr-FR" sz="1600" b="1" dirty="0">
                  <a:solidFill>
                    <a:srgbClr val="0070C0"/>
                  </a:solidFill>
                </a:rPr>
                <a:t> </a:t>
              </a:r>
              <a:r>
                <a:rPr lang="fr-FR" sz="1600" b="1" dirty="0" err="1">
                  <a:solidFill>
                    <a:srgbClr val="0070C0"/>
                  </a:solidFill>
                </a:rPr>
                <a:t>exp</a:t>
              </a:r>
              <a:r>
                <a:rPr lang="fr-FR" sz="1600" b="1" dirty="0" smtClean="0">
                  <a:solidFill>
                    <a:srgbClr val="0070C0"/>
                  </a:solidFill>
                </a:rPr>
                <a:t>) G2</a:t>
              </a:r>
              <a:endParaRPr lang="fr-FR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486188" y="1835817"/>
              <a:ext cx="1925163" cy="69118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2800" b="1" dirty="0" smtClean="0">
                  <a:ln w="31550" cmpd="sng">
                    <a:gradFill>
                      <a:gsLst>
                        <a:gs pos="70000">
                          <a:schemeClr val="accent6">
                            <a:shade val="50000"/>
                            <a:satMod val="190000"/>
                          </a:schemeClr>
                        </a:gs>
                        <a:gs pos="0">
                          <a:schemeClr val="accent6">
                            <a:tint val="77000"/>
                            <a:satMod val="18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chemeClr val="accent6">
                      <a:tint val="15000"/>
                      <a:satMod val="200000"/>
                    </a:schemeClr>
                  </a:solidFill>
                  <a:effectLst>
                    <a:outerShdw blurRad="50800" dist="40000" dir="5400000" algn="tl" rotWithShape="0">
                      <a:srgbClr val="000000">
                        <a:shade val="5000"/>
                        <a:satMod val="120000"/>
                        <a:alpha val="33000"/>
                      </a:srgbClr>
                    </a:outerShdw>
                  </a:effectLst>
                </a:rPr>
                <a:t>ROTATION</a:t>
              </a:r>
              <a:endParaRPr lang="fr-FR" sz="28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457903" y="1610065"/>
            <a:ext cx="3763209" cy="3439752"/>
            <a:chOff x="6652507" y="1952645"/>
            <a:chExt cx="4464495" cy="4273882"/>
          </a:xfrm>
        </p:grpSpPr>
        <p:grpSp>
          <p:nvGrpSpPr>
            <p:cNvPr id="13" name="Groupe 8"/>
            <p:cNvGrpSpPr/>
            <p:nvPr/>
          </p:nvGrpSpPr>
          <p:grpSpPr>
            <a:xfrm>
              <a:off x="6652507" y="1952645"/>
              <a:ext cx="4464495" cy="4176464"/>
              <a:chOff x="4572000" y="1409738"/>
              <a:chExt cx="4464495" cy="4176464"/>
            </a:xfrm>
          </p:grpSpPr>
          <p:graphicFrame>
            <p:nvGraphicFramePr>
              <p:cNvPr id="24" name="Graphique 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9437645"/>
                  </p:ext>
                </p:extLst>
              </p:nvPr>
            </p:nvGraphicFramePr>
            <p:xfrm>
              <a:off x="4572000" y="1409738"/>
              <a:ext cx="4464495" cy="417646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5" name="Flèche vers le bas 10"/>
              <p:cNvSpPr/>
              <p:nvPr/>
            </p:nvSpPr>
            <p:spPr>
              <a:xfrm>
                <a:off x="5017257" y="2262176"/>
                <a:ext cx="291858" cy="438832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</p:grpSp>
        <p:sp>
          <p:nvSpPr>
            <p:cNvPr id="15" name="ZoneTexte 12"/>
            <p:cNvSpPr txBox="1"/>
            <p:nvPr/>
          </p:nvSpPr>
          <p:spPr>
            <a:xfrm>
              <a:off x="8601350" y="5844115"/>
              <a:ext cx="774079" cy="382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Trials</a:t>
              </a:r>
            </a:p>
          </p:txBody>
        </p:sp>
        <p:sp>
          <p:nvSpPr>
            <p:cNvPr id="19" name="ZoneTexte 16"/>
            <p:cNvSpPr txBox="1"/>
            <p:nvPr/>
          </p:nvSpPr>
          <p:spPr>
            <a:xfrm>
              <a:off x="7739070" y="5083965"/>
              <a:ext cx="2731186" cy="420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>
                  <a:solidFill>
                    <a:srgbClr val="C00000"/>
                  </a:solidFill>
                </a:rPr>
                <a:t>With</a:t>
              </a:r>
              <a:r>
                <a:rPr lang="fr-FR" sz="1600" b="1" dirty="0">
                  <a:solidFill>
                    <a:srgbClr val="C00000"/>
                  </a:solidFill>
                </a:rPr>
                <a:t> </a:t>
              </a:r>
              <a:r>
                <a:rPr lang="fr-FR" sz="1600" b="1" dirty="0" smtClean="0">
                  <a:solidFill>
                    <a:srgbClr val="C00000"/>
                  </a:solidFill>
                </a:rPr>
                <a:t>SPROT </a:t>
              </a:r>
              <a:r>
                <a:rPr lang="fr-FR" sz="1600" b="1" dirty="0" err="1">
                  <a:solidFill>
                    <a:srgbClr val="C00000"/>
                  </a:solidFill>
                </a:rPr>
                <a:t>prior</a:t>
              </a:r>
              <a:r>
                <a:rPr lang="fr-FR" sz="1600" b="1" dirty="0">
                  <a:solidFill>
                    <a:srgbClr val="C00000"/>
                  </a:solidFill>
                </a:rPr>
                <a:t> </a:t>
              </a:r>
              <a:r>
                <a:rPr lang="fr-FR" sz="1600" b="1" dirty="0" err="1" smtClean="0">
                  <a:solidFill>
                    <a:srgbClr val="C00000"/>
                  </a:solidFill>
                </a:rPr>
                <a:t>exp</a:t>
              </a:r>
              <a:r>
                <a:rPr lang="fr-FR" sz="1600" b="1" dirty="0" smtClean="0">
                  <a:solidFill>
                    <a:srgbClr val="C00000"/>
                  </a:solidFill>
                </a:rPr>
                <a:t> G3</a:t>
              </a:r>
              <a:endParaRPr lang="fr-FR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ZoneTexte 19"/>
            <p:cNvSpPr txBox="1"/>
            <p:nvPr/>
          </p:nvSpPr>
          <p:spPr>
            <a:xfrm>
              <a:off x="7517022" y="3574230"/>
              <a:ext cx="2565431" cy="420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rgbClr val="0070C0"/>
                  </a:solidFill>
                </a:rPr>
                <a:t>Naïve (no </a:t>
              </a:r>
              <a:r>
                <a:rPr lang="fr-FR" sz="1600" b="1" dirty="0" err="1">
                  <a:solidFill>
                    <a:srgbClr val="0070C0"/>
                  </a:solidFill>
                </a:rPr>
                <a:t>prior</a:t>
              </a:r>
              <a:r>
                <a:rPr lang="fr-FR" sz="1600" b="1" dirty="0">
                  <a:solidFill>
                    <a:srgbClr val="0070C0"/>
                  </a:solidFill>
                </a:rPr>
                <a:t> </a:t>
              </a:r>
              <a:r>
                <a:rPr lang="fr-FR" sz="1600" b="1" dirty="0" err="1" smtClean="0">
                  <a:solidFill>
                    <a:srgbClr val="0070C0"/>
                  </a:solidFill>
                </a:rPr>
                <a:t>exp</a:t>
              </a:r>
              <a:r>
                <a:rPr lang="fr-FR" sz="1600" b="1" dirty="0" smtClean="0">
                  <a:solidFill>
                    <a:srgbClr val="0070C0"/>
                  </a:solidFill>
                </a:rPr>
                <a:t>) G1</a:t>
              </a:r>
              <a:endParaRPr lang="fr-FR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70075" y="2178816"/>
              <a:ext cx="1554092" cy="6500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2800" b="1" dirty="0" smtClean="0">
                  <a:ln w="31550" cmpd="sng">
                    <a:gradFill>
                      <a:gsLst>
                        <a:gs pos="70000">
                          <a:schemeClr val="accent6">
                            <a:shade val="50000"/>
                            <a:satMod val="190000"/>
                          </a:schemeClr>
                        </a:gs>
                        <a:gs pos="0">
                          <a:schemeClr val="accent6">
                            <a:tint val="77000"/>
                            <a:satMod val="18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00FF"/>
                  </a:solidFill>
                  <a:effectLst>
                    <a:outerShdw blurRad="50800" dist="40000" dir="5400000" algn="tl" rotWithShape="0">
                      <a:srgbClr val="000000">
                        <a:shade val="5000"/>
                        <a:satMod val="120000"/>
                        <a:alpha val="33000"/>
                      </a:srgbClr>
                    </a:outerShdw>
                  </a:effectLst>
                </a:rPr>
                <a:t>SPRING</a:t>
              </a:r>
              <a:endParaRPr lang="fr-FR" sz="28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00FF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endParaRPr>
            </a:p>
          </p:txBody>
        </p:sp>
      </p:grpSp>
      <p:sp>
        <p:nvSpPr>
          <p:cNvPr id="65" name="ZoneTexte 3"/>
          <p:cNvSpPr txBox="1"/>
          <p:nvPr/>
        </p:nvSpPr>
        <p:spPr>
          <a:xfrm>
            <a:off x="783697" y="5464981"/>
            <a:ext cx="1082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Prior experience with the combined mapping does provide some benefit to handle each mapping separately!</a:t>
            </a:r>
          </a:p>
        </p:txBody>
      </p:sp>
      <p:sp>
        <p:nvSpPr>
          <p:cNvPr id="57" name="Oval 56"/>
          <p:cNvSpPr/>
          <p:nvPr/>
        </p:nvSpPr>
        <p:spPr>
          <a:xfrm>
            <a:off x="9840194" y="4234461"/>
            <a:ext cx="928815" cy="282251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007964" y="3483603"/>
            <a:ext cx="968546" cy="340640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9007964" y="3120917"/>
            <a:ext cx="953670" cy="280324"/>
          </a:xfrm>
          <a:prstGeom prst="ellipse">
            <a:avLst/>
          </a:prstGeom>
          <a:noFill/>
          <a:ln w="28575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9851759" y="3845827"/>
            <a:ext cx="857079" cy="294466"/>
          </a:xfrm>
          <a:prstGeom prst="ellipse">
            <a:avLst/>
          </a:prstGeom>
          <a:noFill/>
          <a:ln w="28575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5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484736" y="949987"/>
            <a:ext cx="4464651" cy="3754621"/>
          </a:xfrm>
          <a:prstGeom prst="rect">
            <a:avLst/>
          </a:prstGeom>
        </p:spPr>
      </p:pic>
      <p:pic>
        <p:nvPicPr>
          <p:cNvPr id="4" name="Imag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4949387" y="949986"/>
            <a:ext cx="4566235" cy="37546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4736" y="5094241"/>
            <a:ext cx="8598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Note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both cases the detrimental effect of prior experience with the other mapping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26483" y="238921"/>
            <a:ext cx="450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Results : Interference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9083212" y="1943092"/>
            <a:ext cx="2876218" cy="1452114"/>
            <a:chOff x="7378926" y="1754204"/>
            <a:chExt cx="3694642" cy="1452114"/>
          </a:xfrm>
        </p:grpSpPr>
        <p:sp>
          <p:nvSpPr>
            <p:cNvPr id="9" name="ZoneTexte 3">
              <a:extLst>
                <a:ext uri="{FF2B5EF4-FFF2-40B4-BE49-F238E27FC236}">
                  <a16:creationId xmlns:a16="http://schemas.microsoft.com/office/drawing/2014/main" id="{E043E536-9DD3-41CB-A371-89869A3D8746}"/>
                </a:ext>
              </a:extLst>
            </p:cNvPr>
            <p:cNvSpPr txBox="1"/>
            <p:nvPr/>
          </p:nvSpPr>
          <p:spPr>
            <a:xfrm>
              <a:off x="7387042" y="1754204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 smtClean="0"/>
                <a:t>G1</a:t>
              </a:r>
              <a:endParaRPr lang="fr-CA" sz="1400" b="1" dirty="0"/>
            </a:p>
          </p:txBody>
        </p:sp>
        <p:sp>
          <p:nvSpPr>
            <p:cNvPr id="10" name="ZoneTexte 5">
              <a:extLst>
                <a:ext uri="{FF2B5EF4-FFF2-40B4-BE49-F238E27FC236}">
                  <a16:creationId xmlns:a16="http://schemas.microsoft.com/office/drawing/2014/main" id="{9F60C4D2-F004-43E3-A101-D1E7B791DF4E}"/>
                </a:ext>
              </a:extLst>
            </p:cNvPr>
            <p:cNvSpPr txBox="1"/>
            <p:nvPr/>
          </p:nvSpPr>
          <p:spPr>
            <a:xfrm>
              <a:off x="7378926" y="2123724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 smtClean="0"/>
                <a:t>G2</a:t>
              </a:r>
              <a:endParaRPr lang="fr-CA" sz="1400" b="1" dirty="0"/>
            </a:p>
          </p:txBody>
        </p:sp>
        <p:sp>
          <p:nvSpPr>
            <p:cNvPr id="11" name="ZoneTexte 9">
              <a:extLst>
                <a:ext uri="{FF2B5EF4-FFF2-40B4-BE49-F238E27FC236}">
                  <a16:creationId xmlns:a16="http://schemas.microsoft.com/office/drawing/2014/main" id="{E5BC7B3A-57B4-4DE8-BA16-CC1BEAC47C94}"/>
                </a:ext>
              </a:extLst>
            </p:cNvPr>
            <p:cNvSpPr txBox="1"/>
            <p:nvPr/>
          </p:nvSpPr>
          <p:spPr>
            <a:xfrm>
              <a:off x="7387042" y="2493926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 smtClean="0"/>
                <a:t>G3</a:t>
              </a:r>
              <a:endParaRPr lang="fr-CA" sz="1400" b="1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13C7426-09B7-418F-A26B-9B5F96047FA8}"/>
                </a:ext>
              </a:extLst>
            </p:cNvPr>
            <p:cNvSpPr txBox="1"/>
            <p:nvPr/>
          </p:nvSpPr>
          <p:spPr>
            <a:xfrm>
              <a:off x="7378926" y="2863245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 smtClean="0"/>
                <a:t>G4</a:t>
              </a:r>
              <a:endParaRPr lang="fr-CA" sz="1400" b="1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65771F-D58E-4BF2-8064-D4EE9776DDB3}"/>
                </a:ext>
              </a:extLst>
            </p:cNvPr>
            <p:cNvSpPr/>
            <p:nvPr/>
          </p:nvSpPr>
          <p:spPr>
            <a:xfrm>
              <a:off x="7776602" y="1755670"/>
              <a:ext cx="1061216" cy="3486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14" name="ZoneTexte 38">
              <a:extLst>
                <a:ext uri="{FF2B5EF4-FFF2-40B4-BE49-F238E27FC236}">
                  <a16:creationId xmlns:a16="http://schemas.microsoft.com/office/drawing/2014/main" id="{46075A35-51AE-4CA5-AABC-E365E75C9AB2}"/>
                </a:ext>
              </a:extLst>
            </p:cNvPr>
            <p:cNvSpPr txBox="1"/>
            <p:nvPr/>
          </p:nvSpPr>
          <p:spPr>
            <a:xfrm>
              <a:off x="8041390" y="1798521"/>
              <a:ext cx="554960" cy="2616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/>
                <a:t>Spring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016F79-5B64-462F-8C50-58BE084E7082}"/>
                </a:ext>
              </a:extLst>
            </p:cNvPr>
            <p:cNvSpPr/>
            <p:nvPr/>
          </p:nvSpPr>
          <p:spPr>
            <a:xfrm>
              <a:off x="8892416" y="1754205"/>
              <a:ext cx="1061216" cy="3486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16" name="ZoneTexte 40">
              <a:extLst>
                <a:ext uri="{FF2B5EF4-FFF2-40B4-BE49-F238E27FC236}">
                  <a16:creationId xmlns:a16="http://schemas.microsoft.com/office/drawing/2014/main" id="{30A5481A-7C21-49A0-AE0F-C2BF2D4AB6CA}"/>
                </a:ext>
              </a:extLst>
            </p:cNvPr>
            <p:cNvSpPr txBox="1"/>
            <p:nvPr/>
          </p:nvSpPr>
          <p:spPr>
            <a:xfrm>
              <a:off x="9104477" y="1796412"/>
              <a:ext cx="694421" cy="2616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/>
                <a:t>Rotation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276628-6A88-416F-BB04-9343A2DC5724}"/>
                </a:ext>
              </a:extLst>
            </p:cNvPr>
            <p:cNvSpPr/>
            <p:nvPr/>
          </p:nvSpPr>
          <p:spPr>
            <a:xfrm>
              <a:off x="10006448" y="1754205"/>
              <a:ext cx="1061216" cy="3486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 dirty="0"/>
            </a:p>
          </p:txBody>
        </p:sp>
        <p:sp>
          <p:nvSpPr>
            <p:cNvPr id="18" name="ZoneTexte 42">
              <a:extLst>
                <a:ext uri="{FF2B5EF4-FFF2-40B4-BE49-F238E27FC236}">
                  <a16:creationId xmlns:a16="http://schemas.microsoft.com/office/drawing/2014/main" id="{53493578-450E-47C5-8BA5-81B156258D86}"/>
                </a:ext>
              </a:extLst>
            </p:cNvPr>
            <p:cNvSpPr txBox="1"/>
            <p:nvPr/>
          </p:nvSpPr>
          <p:spPr>
            <a:xfrm>
              <a:off x="10198702" y="1796412"/>
              <a:ext cx="868961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CA" sz="1100" b="1" dirty="0" smtClean="0"/>
                <a:t>SPROT</a:t>
              </a:r>
              <a:endParaRPr lang="fr-CA" sz="1100" b="1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F52C69-590F-4687-8261-2C302AAEF5E4}"/>
                </a:ext>
              </a:extLst>
            </p:cNvPr>
            <p:cNvSpPr/>
            <p:nvPr/>
          </p:nvSpPr>
          <p:spPr>
            <a:xfrm>
              <a:off x="8898986" y="2489554"/>
              <a:ext cx="1061216" cy="34862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20" name="ZoneTexte 76">
              <a:extLst>
                <a:ext uri="{FF2B5EF4-FFF2-40B4-BE49-F238E27FC236}">
                  <a16:creationId xmlns:a16="http://schemas.microsoft.com/office/drawing/2014/main" id="{099A5624-C2E2-40F9-A299-B679B4AE878C}"/>
                </a:ext>
              </a:extLst>
            </p:cNvPr>
            <p:cNvSpPr txBox="1"/>
            <p:nvPr/>
          </p:nvSpPr>
          <p:spPr>
            <a:xfrm>
              <a:off x="9163774" y="2524416"/>
              <a:ext cx="554960" cy="261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/>
                <a:t>Spring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38E316-3196-4B88-9890-53A1DDE3B0B0}"/>
                </a:ext>
              </a:extLst>
            </p:cNvPr>
            <p:cNvSpPr/>
            <p:nvPr/>
          </p:nvSpPr>
          <p:spPr>
            <a:xfrm>
              <a:off x="10012352" y="2489554"/>
              <a:ext cx="1061216" cy="34862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22" name="ZoneTexte 79">
              <a:extLst>
                <a:ext uri="{FF2B5EF4-FFF2-40B4-BE49-F238E27FC236}">
                  <a16:creationId xmlns:a16="http://schemas.microsoft.com/office/drawing/2014/main" id="{0F2B8987-5AA6-4A9E-858D-415AC0723FC2}"/>
                </a:ext>
              </a:extLst>
            </p:cNvPr>
            <p:cNvSpPr txBox="1"/>
            <p:nvPr/>
          </p:nvSpPr>
          <p:spPr>
            <a:xfrm>
              <a:off x="10224412" y="2524416"/>
              <a:ext cx="694421" cy="261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/>
                <a:t>Rotation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0749B7B-EAFD-450B-BDDC-098AE837A151}"/>
                </a:ext>
              </a:extLst>
            </p:cNvPr>
            <p:cNvSpPr/>
            <p:nvPr/>
          </p:nvSpPr>
          <p:spPr>
            <a:xfrm>
              <a:off x="7781252" y="2857696"/>
              <a:ext cx="1061216" cy="3486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 dirty="0"/>
            </a:p>
          </p:txBody>
        </p:sp>
        <p:sp>
          <p:nvSpPr>
            <p:cNvPr id="24" name="ZoneTexte 82">
              <a:extLst>
                <a:ext uri="{FF2B5EF4-FFF2-40B4-BE49-F238E27FC236}">
                  <a16:creationId xmlns:a16="http://schemas.microsoft.com/office/drawing/2014/main" id="{892B8F04-65EB-4FEC-A790-A25D312E4625}"/>
                </a:ext>
              </a:extLst>
            </p:cNvPr>
            <p:cNvSpPr txBox="1"/>
            <p:nvPr/>
          </p:nvSpPr>
          <p:spPr>
            <a:xfrm>
              <a:off x="7990454" y="2899386"/>
              <a:ext cx="847363" cy="2616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CA" sz="1100" b="1" dirty="0" smtClean="0">
                  <a:solidFill>
                    <a:schemeClr val="bg1"/>
                  </a:solidFill>
                </a:rPr>
                <a:t>SPROT</a:t>
              </a:r>
              <a:endParaRPr lang="fr-CA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60A5C3-AFA8-44FD-ADBF-070E3B046BFD}"/>
                </a:ext>
              </a:extLst>
            </p:cNvPr>
            <p:cNvSpPr/>
            <p:nvPr/>
          </p:nvSpPr>
          <p:spPr>
            <a:xfrm>
              <a:off x="8892416" y="2119347"/>
              <a:ext cx="1061216" cy="3486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>
                <a:solidFill>
                  <a:schemeClr val="bg1"/>
                </a:solidFill>
              </a:endParaRPr>
            </a:p>
          </p:txBody>
        </p:sp>
        <p:sp>
          <p:nvSpPr>
            <p:cNvPr id="26" name="ZoneTexte 91">
              <a:extLst>
                <a:ext uri="{FF2B5EF4-FFF2-40B4-BE49-F238E27FC236}">
                  <a16:creationId xmlns:a16="http://schemas.microsoft.com/office/drawing/2014/main" id="{D91C7444-54E2-4855-9B13-CC75F2D8B850}"/>
                </a:ext>
              </a:extLst>
            </p:cNvPr>
            <p:cNvSpPr txBox="1"/>
            <p:nvPr/>
          </p:nvSpPr>
          <p:spPr>
            <a:xfrm>
              <a:off x="9157206" y="2162199"/>
              <a:ext cx="554960" cy="2616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>
                  <a:solidFill>
                    <a:schemeClr val="bg1"/>
                  </a:solidFill>
                </a:rPr>
                <a:t>Spring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DC9B94-4DE1-42F3-8DE4-DE819B37E864}"/>
                </a:ext>
              </a:extLst>
            </p:cNvPr>
            <p:cNvSpPr/>
            <p:nvPr/>
          </p:nvSpPr>
          <p:spPr>
            <a:xfrm>
              <a:off x="7779166" y="2123484"/>
              <a:ext cx="1061216" cy="3486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28" name="ZoneTexte 94">
              <a:extLst>
                <a:ext uri="{FF2B5EF4-FFF2-40B4-BE49-F238E27FC236}">
                  <a16:creationId xmlns:a16="http://schemas.microsoft.com/office/drawing/2014/main" id="{855E1EE2-1303-4F96-B26D-3188655C4E19}"/>
                </a:ext>
              </a:extLst>
            </p:cNvPr>
            <p:cNvSpPr txBox="1"/>
            <p:nvPr/>
          </p:nvSpPr>
          <p:spPr>
            <a:xfrm>
              <a:off x="7991225" y="2165691"/>
              <a:ext cx="694421" cy="2616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>
                  <a:solidFill>
                    <a:schemeClr val="bg1"/>
                  </a:solidFill>
                </a:rPr>
                <a:t>Rotation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0A4DD47-F669-4149-91DF-03D6798340B0}"/>
                </a:ext>
              </a:extLst>
            </p:cNvPr>
            <p:cNvSpPr/>
            <p:nvPr/>
          </p:nvSpPr>
          <p:spPr>
            <a:xfrm>
              <a:off x="10006448" y="2126694"/>
              <a:ext cx="1061215" cy="3486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 dirty="0"/>
            </a:p>
          </p:txBody>
        </p:sp>
        <p:sp>
          <p:nvSpPr>
            <p:cNvPr id="30" name="ZoneTexte 97">
              <a:extLst>
                <a:ext uri="{FF2B5EF4-FFF2-40B4-BE49-F238E27FC236}">
                  <a16:creationId xmlns:a16="http://schemas.microsoft.com/office/drawing/2014/main" id="{46530B94-66D1-4419-AB56-F655383EC932}"/>
                </a:ext>
              </a:extLst>
            </p:cNvPr>
            <p:cNvSpPr txBox="1"/>
            <p:nvPr/>
          </p:nvSpPr>
          <p:spPr>
            <a:xfrm>
              <a:off x="10202832" y="2169891"/>
              <a:ext cx="737582" cy="2616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 smtClean="0">
                  <a:solidFill>
                    <a:schemeClr val="bg1"/>
                  </a:solidFill>
                </a:rPr>
                <a:t>SPROT</a:t>
              </a:r>
              <a:endParaRPr lang="fr-CA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1BD3BB7-501D-4773-89CA-1B95F8F9264A}"/>
                </a:ext>
              </a:extLst>
            </p:cNvPr>
            <p:cNvSpPr/>
            <p:nvPr/>
          </p:nvSpPr>
          <p:spPr>
            <a:xfrm>
              <a:off x="10007605" y="2857696"/>
              <a:ext cx="1061216" cy="3486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32" name="ZoneTexte 121">
              <a:extLst>
                <a:ext uri="{FF2B5EF4-FFF2-40B4-BE49-F238E27FC236}">
                  <a16:creationId xmlns:a16="http://schemas.microsoft.com/office/drawing/2014/main" id="{6751D8C9-0981-4066-A581-C9C25AB84C73}"/>
                </a:ext>
              </a:extLst>
            </p:cNvPr>
            <p:cNvSpPr txBox="1"/>
            <p:nvPr/>
          </p:nvSpPr>
          <p:spPr>
            <a:xfrm>
              <a:off x="10272393" y="2892558"/>
              <a:ext cx="554960" cy="2616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>
                  <a:solidFill>
                    <a:schemeClr val="bg1"/>
                  </a:solidFill>
                </a:rPr>
                <a:t>Spring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A288B2D-01DF-4B50-A3A2-1F85DE726DAC}"/>
                </a:ext>
              </a:extLst>
            </p:cNvPr>
            <p:cNvSpPr/>
            <p:nvPr/>
          </p:nvSpPr>
          <p:spPr>
            <a:xfrm>
              <a:off x="8898546" y="2857696"/>
              <a:ext cx="1061216" cy="3486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34" name="ZoneTexte 124">
              <a:extLst>
                <a:ext uri="{FF2B5EF4-FFF2-40B4-BE49-F238E27FC236}">
                  <a16:creationId xmlns:a16="http://schemas.microsoft.com/office/drawing/2014/main" id="{F78C2C0D-7C4A-4DED-A62E-D30792D00797}"/>
                </a:ext>
              </a:extLst>
            </p:cNvPr>
            <p:cNvSpPr txBox="1"/>
            <p:nvPr/>
          </p:nvSpPr>
          <p:spPr>
            <a:xfrm>
              <a:off x="9110605" y="2892558"/>
              <a:ext cx="694421" cy="2616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>
                  <a:solidFill>
                    <a:schemeClr val="bg1"/>
                  </a:solidFill>
                </a:rPr>
                <a:t>Rotation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5FADCF7-821F-4311-86C3-C779D0F5A903}"/>
                </a:ext>
              </a:extLst>
            </p:cNvPr>
            <p:cNvSpPr/>
            <p:nvPr/>
          </p:nvSpPr>
          <p:spPr>
            <a:xfrm>
              <a:off x="7784545" y="2489554"/>
              <a:ext cx="1061216" cy="34862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 dirty="0"/>
            </a:p>
          </p:txBody>
        </p:sp>
        <p:sp>
          <p:nvSpPr>
            <p:cNvPr id="36" name="ZoneTexte 127">
              <a:extLst>
                <a:ext uri="{FF2B5EF4-FFF2-40B4-BE49-F238E27FC236}">
                  <a16:creationId xmlns:a16="http://schemas.microsoft.com/office/drawing/2014/main" id="{B3B2B2BF-DBA9-46DF-BA45-C2B51F34AAD3}"/>
                </a:ext>
              </a:extLst>
            </p:cNvPr>
            <p:cNvSpPr txBox="1"/>
            <p:nvPr/>
          </p:nvSpPr>
          <p:spPr>
            <a:xfrm>
              <a:off x="7934375" y="2539414"/>
              <a:ext cx="940260" cy="261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CA" sz="1100" b="1" dirty="0" smtClean="0"/>
                <a:t>SPROT</a:t>
              </a:r>
              <a:endParaRPr lang="fr-CA" sz="1100" b="1" dirty="0"/>
            </a:p>
          </p:txBody>
        </p:sp>
      </p:grpSp>
      <p:sp>
        <p:nvSpPr>
          <p:cNvPr id="39" name="Oval 38"/>
          <p:cNvSpPr/>
          <p:nvPr/>
        </p:nvSpPr>
        <p:spPr>
          <a:xfrm rot="1508459">
            <a:off x="9453992" y="2092393"/>
            <a:ext cx="1515738" cy="398645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 rot="19805200">
            <a:off x="9440621" y="2125845"/>
            <a:ext cx="1619776" cy="318562"/>
          </a:xfrm>
          <a:prstGeom prst="ellipse">
            <a:avLst/>
          </a:prstGeom>
          <a:noFill/>
          <a:ln w="28575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 rot="1508459">
            <a:off x="10355846" y="2843279"/>
            <a:ext cx="1515738" cy="398645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rot="19805200">
            <a:off x="10289231" y="2921326"/>
            <a:ext cx="1619776" cy="318562"/>
          </a:xfrm>
          <a:prstGeom prst="ellipse">
            <a:avLst/>
          </a:prstGeom>
          <a:noFill/>
          <a:ln w="28575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7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1522" y="158422"/>
            <a:ext cx="5251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Results : Group Comparison</a:t>
            </a:r>
            <a:endParaRPr lang="en-US" sz="3200" dirty="0"/>
          </a:p>
        </p:txBody>
      </p:sp>
      <p:grpSp>
        <p:nvGrpSpPr>
          <p:cNvPr id="61" name="Group 60"/>
          <p:cNvGrpSpPr/>
          <p:nvPr/>
        </p:nvGrpSpPr>
        <p:grpSpPr>
          <a:xfrm>
            <a:off x="4015621" y="1034101"/>
            <a:ext cx="3914700" cy="2867414"/>
            <a:chOff x="496557" y="3059108"/>
            <a:chExt cx="4091680" cy="2867414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4FB4B0BC-630C-47A9-88E5-60FF17D6B5B9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96557" y="3059108"/>
              <a:ext cx="4091680" cy="2867414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1981541" y="3501957"/>
              <a:ext cx="1043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SPRING</a:t>
              </a:r>
              <a:endParaRPr lang="en-US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71473" y="1147012"/>
            <a:ext cx="3684060" cy="2654920"/>
            <a:chOff x="5354825" y="3059108"/>
            <a:chExt cx="4071277" cy="2654920"/>
          </a:xfrm>
        </p:grpSpPr>
        <p:pic>
          <p:nvPicPr>
            <p:cNvPr id="60" name="Image 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354825" y="3059108"/>
              <a:ext cx="4071277" cy="2654920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6727828" y="3411165"/>
              <a:ext cx="1560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ROTATION</a:t>
              </a:r>
              <a:endParaRPr lang="en-US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025319" y="1201533"/>
            <a:ext cx="3914700" cy="2654920"/>
            <a:chOff x="8025319" y="1201533"/>
            <a:chExt cx="3914700" cy="2654920"/>
          </a:xfrm>
        </p:grpSpPr>
        <p:pic>
          <p:nvPicPr>
            <p:cNvPr id="65" name="Image 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8025319" y="1201533"/>
              <a:ext cx="3914700" cy="2654920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9413647" y="1553590"/>
              <a:ext cx="1411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SPROT</a:t>
              </a:r>
              <a:endParaRPr lang="en-US" dirty="0"/>
            </a:p>
          </p:txBody>
        </p:sp>
      </p:grpSp>
      <p:sp>
        <p:nvSpPr>
          <p:cNvPr id="68" name="Rectangle 67"/>
          <p:cNvSpPr/>
          <p:nvPr/>
        </p:nvSpPr>
        <p:spPr>
          <a:xfrm>
            <a:off x="4439056" y="4136703"/>
            <a:ext cx="73314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ROTATION :</a:t>
            </a:r>
            <a:r>
              <a:rPr lang="en-US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the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lower </a:t>
            </a:r>
            <a:r>
              <a:rPr lang="en-US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initial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error in GROUP 3 and 4 who previously experienced rotated visual feedback under the SPROT mapping</a:t>
            </a:r>
            <a:r>
              <a:rPr lang="en-US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SPRING :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lower initial error in GROUP 3 who was dealing with a mass-spring cursor under the SPROT mapping immediately before this block.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SPROT :</a:t>
            </a:r>
            <a:r>
              <a:rPr lang="en-US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the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lower initial </a:t>
            </a:r>
            <a:r>
              <a:rPr lang="en-US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error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GROUP 1 and 2 that previously experienced the rotated and the mass-spring cursor mappings separately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n-US" i="1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675394" y="4403263"/>
            <a:ext cx="2876218" cy="1452114"/>
            <a:chOff x="7378926" y="1754204"/>
            <a:chExt cx="3694642" cy="1452114"/>
          </a:xfrm>
        </p:grpSpPr>
        <p:sp>
          <p:nvSpPr>
            <p:cNvPr id="46" name="ZoneTexte 3">
              <a:extLst>
                <a:ext uri="{FF2B5EF4-FFF2-40B4-BE49-F238E27FC236}">
                  <a16:creationId xmlns:a16="http://schemas.microsoft.com/office/drawing/2014/main" id="{E043E536-9DD3-41CB-A371-89869A3D8746}"/>
                </a:ext>
              </a:extLst>
            </p:cNvPr>
            <p:cNvSpPr txBox="1"/>
            <p:nvPr/>
          </p:nvSpPr>
          <p:spPr>
            <a:xfrm>
              <a:off x="7387042" y="1754204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 smtClean="0"/>
                <a:t>G1</a:t>
              </a:r>
              <a:endParaRPr lang="fr-CA" sz="1400" b="1" dirty="0"/>
            </a:p>
          </p:txBody>
        </p:sp>
        <p:sp>
          <p:nvSpPr>
            <p:cNvPr id="47" name="ZoneTexte 5">
              <a:extLst>
                <a:ext uri="{FF2B5EF4-FFF2-40B4-BE49-F238E27FC236}">
                  <a16:creationId xmlns:a16="http://schemas.microsoft.com/office/drawing/2014/main" id="{9F60C4D2-F004-43E3-A101-D1E7B791DF4E}"/>
                </a:ext>
              </a:extLst>
            </p:cNvPr>
            <p:cNvSpPr txBox="1"/>
            <p:nvPr/>
          </p:nvSpPr>
          <p:spPr>
            <a:xfrm>
              <a:off x="7378926" y="2123724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 smtClean="0"/>
                <a:t>G2</a:t>
              </a:r>
              <a:endParaRPr lang="fr-CA" sz="1400" b="1" dirty="0"/>
            </a:p>
          </p:txBody>
        </p:sp>
        <p:sp>
          <p:nvSpPr>
            <p:cNvPr id="48" name="ZoneTexte 9">
              <a:extLst>
                <a:ext uri="{FF2B5EF4-FFF2-40B4-BE49-F238E27FC236}">
                  <a16:creationId xmlns:a16="http://schemas.microsoft.com/office/drawing/2014/main" id="{E5BC7B3A-57B4-4DE8-BA16-CC1BEAC47C94}"/>
                </a:ext>
              </a:extLst>
            </p:cNvPr>
            <p:cNvSpPr txBox="1"/>
            <p:nvPr/>
          </p:nvSpPr>
          <p:spPr>
            <a:xfrm>
              <a:off x="7387042" y="2493926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 smtClean="0"/>
                <a:t>G3</a:t>
              </a:r>
              <a:endParaRPr lang="fr-CA" sz="1400" b="1" dirty="0"/>
            </a:p>
          </p:txBody>
        </p:sp>
        <p:sp>
          <p:nvSpPr>
            <p:cNvPr id="55" name="ZoneTexte 11">
              <a:extLst>
                <a:ext uri="{FF2B5EF4-FFF2-40B4-BE49-F238E27FC236}">
                  <a16:creationId xmlns:a16="http://schemas.microsoft.com/office/drawing/2014/main" id="{913C7426-09B7-418F-A26B-9B5F96047FA8}"/>
                </a:ext>
              </a:extLst>
            </p:cNvPr>
            <p:cNvSpPr txBox="1"/>
            <p:nvPr/>
          </p:nvSpPr>
          <p:spPr>
            <a:xfrm>
              <a:off x="7378926" y="2863245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 smtClean="0"/>
                <a:t>G4</a:t>
              </a:r>
              <a:endParaRPr lang="fr-CA" sz="1400" b="1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565771F-D58E-4BF2-8064-D4EE9776DDB3}"/>
                </a:ext>
              </a:extLst>
            </p:cNvPr>
            <p:cNvSpPr/>
            <p:nvPr/>
          </p:nvSpPr>
          <p:spPr>
            <a:xfrm>
              <a:off x="7776602" y="1755670"/>
              <a:ext cx="1061216" cy="3486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57" name="ZoneTexte 38">
              <a:extLst>
                <a:ext uri="{FF2B5EF4-FFF2-40B4-BE49-F238E27FC236}">
                  <a16:creationId xmlns:a16="http://schemas.microsoft.com/office/drawing/2014/main" id="{46075A35-51AE-4CA5-AABC-E365E75C9AB2}"/>
                </a:ext>
              </a:extLst>
            </p:cNvPr>
            <p:cNvSpPr txBox="1"/>
            <p:nvPr/>
          </p:nvSpPr>
          <p:spPr>
            <a:xfrm>
              <a:off x="8041390" y="1798521"/>
              <a:ext cx="554960" cy="2616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/>
                <a:t>Spring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9016F79-5B64-462F-8C50-58BE084E7082}"/>
                </a:ext>
              </a:extLst>
            </p:cNvPr>
            <p:cNvSpPr/>
            <p:nvPr/>
          </p:nvSpPr>
          <p:spPr>
            <a:xfrm>
              <a:off x="8892416" y="1754205"/>
              <a:ext cx="1061216" cy="3486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64" name="ZoneTexte 40">
              <a:extLst>
                <a:ext uri="{FF2B5EF4-FFF2-40B4-BE49-F238E27FC236}">
                  <a16:creationId xmlns:a16="http://schemas.microsoft.com/office/drawing/2014/main" id="{30A5481A-7C21-49A0-AE0F-C2BF2D4AB6CA}"/>
                </a:ext>
              </a:extLst>
            </p:cNvPr>
            <p:cNvSpPr txBox="1"/>
            <p:nvPr/>
          </p:nvSpPr>
          <p:spPr>
            <a:xfrm>
              <a:off x="9104477" y="1796412"/>
              <a:ext cx="694421" cy="2616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/>
                <a:t>Rotation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C276628-6A88-416F-BB04-9343A2DC5724}"/>
                </a:ext>
              </a:extLst>
            </p:cNvPr>
            <p:cNvSpPr/>
            <p:nvPr/>
          </p:nvSpPr>
          <p:spPr>
            <a:xfrm>
              <a:off x="10006448" y="1754205"/>
              <a:ext cx="1061216" cy="3486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 dirty="0"/>
            </a:p>
          </p:txBody>
        </p:sp>
        <p:sp>
          <p:nvSpPr>
            <p:cNvPr id="70" name="ZoneTexte 42">
              <a:extLst>
                <a:ext uri="{FF2B5EF4-FFF2-40B4-BE49-F238E27FC236}">
                  <a16:creationId xmlns:a16="http://schemas.microsoft.com/office/drawing/2014/main" id="{53493578-450E-47C5-8BA5-81B156258D86}"/>
                </a:ext>
              </a:extLst>
            </p:cNvPr>
            <p:cNvSpPr txBox="1"/>
            <p:nvPr/>
          </p:nvSpPr>
          <p:spPr>
            <a:xfrm>
              <a:off x="10198702" y="1796412"/>
              <a:ext cx="868961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CA" sz="1100" b="1" dirty="0" smtClean="0"/>
                <a:t>SPROT</a:t>
              </a:r>
              <a:endParaRPr lang="fr-CA" sz="1100" b="1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3F52C69-590F-4687-8261-2C302AAEF5E4}"/>
                </a:ext>
              </a:extLst>
            </p:cNvPr>
            <p:cNvSpPr/>
            <p:nvPr/>
          </p:nvSpPr>
          <p:spPr>
            <a:xfrm>
              <a:off x="8898986" y="2489554"/>
              <a:ext cx="1061216" cy="34862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72" name="ZoneTexte 76">
              <a:extLst>
                <a:ext uri="{FF2B5EF4-FFF2-40B4-BE49-F238E27FC236}">
                  <a16:creationId xmlns:a16="http://schemas.microsoft.com/office/drawing/2014/main" id="{099A5624-C2E2-40F9-A299-B679B4AE878C}"/>
                </a:ext>
              </a:extLst>
            </p:cNvPr>
            <p:cNvSpPr txBox="1"/>
            <p:nvPr/>
          </p:nvSpPr>
          <p:spPr>
            <a:xfrm>
              <a:off x="9163774" y="2524416"/>
              <a:ext cx="554960" cy="261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/>
                <a:t>Spring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938E316-3196-4B88-9890-53A1DDE3B0B0}"/>
                </a:ext>
              </a:extLst>
            </p:cNvPr>
            <p:cNvSpPr/>
            <p:nvPr/>
          </p:nvSpPr>
          <p:spPr>
            <a:xfrm>
              <a:off x="10012352" y="2489554"/>
              <a:ext cx="1061216" cy="34862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74" name="ZoneTexte 79">
              <a:extLst>
                <a:ext uri="{FF2B5EF4-FFF2-40B4-BE49-F238E27FC236}">
                  <a16:creationId xmlns:a16="http://schemas.microsoft.com/office/drawing/2014/main" id="{0F2B8987-5AA6-4A9E-858D-415AC0723FC2}"/>
                </a:ext>
              </a:extLst>
            </p:cNvPr>
            <p:cNvSpPr txBox="1"/>
            <p:nvPr/>
          </p:nvSpPr>
          <p:spPr>
            <a:xfrm>
              <a:off x="10224412" y="2524416"/>
              <a:ext cx="694421" cy="261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/>
                <a:t>Rotation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0749B7B-EAFD-450B-BDDC-098AE837A151}"/>
                </a:ext>
              </a:extLst>
            </p:cNvPr>
            <p:cNvSpPr/>
            <p:nvPr/>
          </p:nvSpPr>
          <p:spPr>
            <a:xfrm>
              <a:off x="7781252" y="2857696"/>
              <a:ext cx="1061216" cy="3486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 dirty="0"/>
            </a:p>
          </p:txBody>
        </p:sp>
        <p:sp>
          <p:nvSpPr>
            <p:cNvPr id="76" name="ZoneTexte 82">
              <a:extLst>
                <a:ext uri="{FF2B5EF4-FFF2-40B4-BE49-F238E27FC236}">
                  <a16:creationId xmlns:a16="http://schemas.microsoft.com/office/drawing/2014/main" id="{892B8F04-65EB-4FEC-A790-A25D312E4625}"/>
                </a:ext>
              </a:extLst>
            </p:cNvPr>
            <p:cNvSpPr txBox="1"/>
            <p:nvPr/>
          </p:nvSpPr>
          <p:spPr>
            <a:xfrm>
              <a:off x="7990454" y="2899386"/>
              <a:ext cx="847363" cy="2616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CA" sz="1100" b="1" dirty="0" smtClean="0">
                  <a:solidFill>
                    <a:schemeClr val="bg1"/>
                  </a:solidFill>
                </a:rPr>
                <a:t>SPROT</a:t>
              </a:r>
              <a:endParaRPr lang="fr-CA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460A5C3-AFA8-44FD-ADBF-070E3B046BFD}"/>
                </a:ext>
              </a:extLst>
            </p:cNvPr>
            <p:cNvSpPr/>
            <p:nvPr/>
          </p:nvSpPr>
          <p:spPr>
            <a:xfrm>
              <a:off x="8892416" y="2119347"/>
              <a:ext cx="1061216" cy="3486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>
                <a:solidFill>
                  <a:schemeClr val="bg1"/>
                </a:solidFill>
              </a:endParaRPr>
            </a:p>
          </p:txBody>
        </p:sp>
        <p:sp>
          <p:nvSpPr>
            <p:cNvPr id="78" name="ZoneTexte 91">
              <a:extLst>
                <a:ext uri="{FF2B5EF4-FFF2-40B4-BE49-F238E27FC236}">
                  <a16:creationId xmlns:a16="http://schemas.microsoft.com/office/drawing/2014/main" id="{D91C7444-54E2-4855-9B13-CC75F2D8B850}"/>
                </a:ext>
              </a:extLst>
            </p:cNvPr>
            <p:cNvSpPr txBox="1"/>
            <p:nvPr/>
          </p:nvSpPr>
          <p:spPr>
            <a:xfrm>
              <a:off x="9157206" y="2162199"/>
              <a:ext cx="554960" cy="2616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>
                  <a:solidFill>
                    <a:schemeClr val="bg1"/>
                  </a:solidFill>
                </a:rPr>
                <a:t>Spring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2DC9B94-4DE1-42F3-8DE4-DE819B37E864}"/>
                </a:ext>
              </a:extLst>
            </p:cNvPr>
            <p:cNvSpPr/>
            <p:nvPr/>
          </p:nvSpPr>
          <p:spPr>
            <a:xfrm>
              <a:off x="7779166" y="2123484"/>
              <a:ext cx="1061216" cy="3486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80" name="ZoneTexte 94">
              <a:extLst>
                <a:ext uri="{FF2B5EF4-FFF2-40B4-BE49-F238E27FC236}">
                  <a16:creationId xmlns:a16="http://schemas.microsoft.com/office/drawing/2014/main" id="{855E1EE2-1303-4F96-B26D-3188655C4E19}"/>
                </a:ext>
              </a:extLst>
            </p:cNvPr>
            <p:cNvSpPr txBox="1"/>
            <p:nvPr/>
          </p:nvSpPr>
          <p:spPr>
            <a:xfrm>
              <a:off x="7991225" y="2165691"/>
              <a:ext cx="694421" cy="2616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>
                  <a:solidFill>
                    <a:schemeClr val="bg1"/>
                  </a:solidFill>
                </a:rPr>
                <a:t>Rotation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0A4DD47-F669-4149-91DF-03D6798340B0}"/>
                </a:ext>
              </a:extLst>
            </p:cNvPr>
            <p:cNvSpPr/>
            <p:nvPr/>
          </p:nvSpPr>
          <p:spPr>
            <a:xfrm>
              <a:off x="10006448" y="2126694"/>
              <a:ext cx="1061215" cy="3486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 dirty="0"/>
            </a:p>
          </p:txBody>
        </p:sp>
        <p:sp>
          <p:nvSpPr>
            <p:cNvPr id="82" name="ZoneTexte 97">
              <a:extLst>
                <a:ext uri="{FF2B5EF4-FFF2-40B4-BE49-F238E27FC236}">
                  <a16:creationId xmlns:a16="http://schemas.microsoft.com/office/drawing/2014/main" id="{46530B94-66D1-4419-AB56-F655383EC932}"/>
                </a:ext>
              </a:extLst>
            </p:cNvPr>
            <p:cNvSpPr txBox="1"/>
            <p:nvPr/>
          </p:nvSpPr>
          <p:spPr>
            <a:xfrm>
              <a:off x="10202832" y="2169891"/>
              <a:ext cx="737582" cy="26161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 smtClean="0">
                  <a:solidFill>
                    <a:schemeClr val="bg1"/>
                  </a:solidFill>
                </a:rPr>
                <a:t>SPROT</a:t>
              </a:r>
              <a:endParaRPr lang="fr-CA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1BD3BB7-501D-4773-89CA-1B95F8F9264A}"/>
                </a:ext>
              </a:extLst>
            </p:cNvPr>
            <p:cNvSpPr/>
            <p:nvPr/>
          </p:nvSpPr>
          <p:spPr>
            <a:xfrm>
              <a:off x="10007605" y="2857696"/>
              <a:ext cx="1061216" cy="3486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84" name="ZoneTexte 121">
              <a:extLst>
                <a:ext uri="{FF2B5EF4-FFF2-40B4-BE49-F238E27FC236}">
                  <a16:creationId xmlns:a16="http://schemas.microsoft.com/office/drawing/2014/main" id="{6751D8C9-0981-4066-A581-C9C25AB84C73}"/>
                </a:ext>
              </a:extLst>
            </p:cNvPr>
            <p:cNvSpPr txBox="1"/>
            <p:nvPr/>
          </p:nvSpPr>
          <p:spPr>
            <a:xfrm>
              <a:off x="10272393" y="2892558"/>
              <a:ext cx="554960" cy="2616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>
                  <a:solidFill>
                    <a:schemeClr val="bg1"/>
                  </a:solidFill>
                </a:rPr>
                <a:t>Spring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A288B2D-01DF-4B50-A3A2-1F85DE726DAC}"/>
                </a:ext>
              </a:extLst>
            </p:cNvPr>
            <p:cNvSpPr/>
            <p:nvPr/>
          </p:nvSpPr>
          <p:spPr>
            <a:xfrm>
              <a:off x="8898546" y="2857696"/>
              <a:ext cx="1061216" cy="3486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/>
            </a:p>
          </p:txBody>
        </p:sp>
        <p:sp>
          <p:nvSpPr>
            <p:cNvPr id="86" name="ZoneTexte 124">
              <a:extLst>
                <a:ext uri="{FF2B5EF4-FFF2-40B4-BE49-F238E27FC236}">
                  <a16:creationId xmlns:a16="http://schemas.microsoft.com/office/drawing/2014/main" id="{F78C2C0D-7C4A-4DED-A62E-D30792D00797}"/>
                </a:ext>
              </a:extLst>
            </p:cNvPr>
            <p:cNvSpPr txBox="1"/>
            <p:nvPr/>
          </p:nvSpPr>
          <p:spPr>
            <a:xfrm>
              <a:off x="9110605" y="2892558"/>
              <a:ext cx="694421" cy="2616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100" b="1" dirty="0">
                  <a:solidFill>
                    <a:schemeClr val="bg1"/>
                  </a:solidFill>
                </a:rPr>
                <a:t>Rotation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5FADCF7-821F-4311-86C3-C779D0F5A903}"/>
                </a:ext>
              </a:extLst>
            </p:cNvPr>
            <p:cNvSpPr/>
            <p:nvPr/>
          </p:nvSpPr>
          <p:spPr>
            <a:xfrm>
              <a:off x="7784545" y="2489554"/>
              <a:ext cx="1061216" cy="34862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100" b="1" dirty="0"/>
            </a:p>
          </p:txBody>
        </p:sp>
        <p:sp>
          <p:nvSpPr>
            <p:cNvPr id="88" name="ZoneTexte 127">
              <a:extLst>
                <a:ext uri="{FF2B5EF4-FFF2-40B4-BE49-F238E27FC236}">
                  <a16:creationId xmlns:a16="http://schemas.microsoft.com/office/drawing/2014/main" id="{B3B2B2BF-DBA9-46DF-BA45-C2B51F34AAD3}"/>
                </a:ext>
              </a:extLst>
            </p:cNvPr>
            <p:cNvSpPr txBox="1"/>
            <p:nvPr/>
          </p:nvSpPr>
          <p:spPr>
            <a:xfrm>
              <a:off x="7934375" y="2539414"/>
              <a:ext cx="940260" cy="261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CA" sz="1100" b="1" dirty="0" smtClean="0"/>
                <a:t>SPROT</a:t>
              </a:r>
              <a:endParaRPr lang="fr-CA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9630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 rot="10800000" flipV="1">
            <a:off x="789748" y="1570494"/>
            <a:ext cx="10488662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000" dirty="0">
              <a:ea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Evidences for modularity were found both at the composition and decomposition levels. </a:t>
            </a: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Indeed, no matter the order of presentation, prior exposure to each individual mapping benefited to learning the combined mapping.</a:t>
            </a: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Moreover, prior exposure to the combined mapping facilitated learning of the isolated mapping that was first tested afterwards</a:t>
            </a: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 dirty="0">
              <a:ea typeface="Times New Roman" panose="02020603050405020304" pitchFamily="18" charset="0"/>
            </a:endParaRP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prstClr val="black"/>
                </a:solidFill>
                <a:ea typeface="Times New Roman" panose="02020603050405020304" pitchFamily="18" charset="0"/>
              </a:rPr>
              <a:t>Evidence for (anterograde) interference</a:t>
            </a:r>
            <a:r>
              <a:rPr lang="en-US" altLang="en-US" sz="2000" dirty="0">
                <a:solidFill>
                  <a:prstClr val="black"/>
                </a:solidFill>
                <a:ea typeface="Times New Roman" panose="02020603050405020304" pitchFamily="18" charset="0"/>
              </a:rPr>
              <a:t> effect was found whenever participants switched from the SPRING to the ROTATION mapping, and vice versa. </a:t>
            </a: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96440" y="399722"/>
            <a:ext cx="2878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Main Findings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9076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73016" y="1908625"/>
            <a:ext cx="994686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In terms of internal </a:t>
            </a:r>
            <a:r>
              <a:rPr lang="en-US" b="1" dirty="0" smtClean="0"/>
              <a:t>model architecture</a:t>
            </a:r>
            <a:endParaRPr lang="en-US" b="1" dirty="0"/>
          </a:p>
          <a:p>
            <a:pPr algn="just"/>
            <a:endParaRPr lang="en-US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smtClean="0"/>
              <a:t>Modularity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 smtClean="0"/>
              <a:t>Single </a:t>
            </a:r>
            <a:r>
              <a:rPr lang="en-US" b="1" dirty="0"/>
              <a:t>internal </a:t>
            </a:r>
            <a:r>
              <a:rPr lang="en-US" b="1" dirty="0" smtClean="0"/>
              <a:t>model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 smtClean="0"/>
              <a:t>2 internal models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smtClean="0"/>
              <a:t>Interference</a:t>
            </a:r>
            <a:endParaRPr lang="en-US" b="1" dirty="0"/>
          </a:p>
          <a:p>
            <a:pPr algn="just"/>
            <a:endParaRPr lang="en-US" b="1" dirty="0"/>
          </a:p>
          <a:p>
            <a:pPr algn="just"/>
            <a:r>
              <a:rPr lang="en-US" b="1" dirty="0" smtClean="0"/>
              <a:t>In terms of feedback adaptation mechanisms</a:t>
            </a:r>
          </a:p>
          <a:p>
            <a:pPr algn="just"/>
            <a:endParaRPr lang="en-US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Modularity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smtClean="0"/>
              <a:t>Interference </a:t>
            </a:r>
          </a:p>
          <a:p>
            <a:pPr algn="just"/>
            <a:endParaRPr lang="en-US" b="1" dirty="0" smtClean="0"/>
          </a:p>
          <a:p>
            <a:pPr algn="just"/>
            <a:endParaRPr lang="en-US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696440" y="399722"/>
            <a:ext cx="2878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Discussion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10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6905" y="984497"/>
            <a:ext cx="541594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Modularity in terms of internal models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b="1" dirty="0"/>
              <a:t>Single internal </a:t>
            </a:r>
            <a:r>
              <a:rPr lang="en-US" b="1" dirty="0" smtClean="0"/>
              <a:t>model</a:t>
            </a:r>
          </a:p>
          <a:p>
            <a:pPr algn="just"/>
            <a:endParaRPr lang="en-US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One possibility is that the CNS learns </a:t>
            </a:r>
            <a:r>
              <a:rPr lang="en-US" b="1" dirty="0"/>
              <a:t>a single internal model </a:t>
            </a:r>
            <a:r>
              <a:rPr lang="en-US" dirty="0"/>
              <a:t>of the combined transformation and only later decomposes it into its component parts when required.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Learn in an integrated manner to further use these sensorimotor modules separately (decomposition from an integrated learning) (Flanagan et al., 1999; </a:t>
            </a:r>
            <a:r>
              <a:rPr lang="en-US" dirty="0" err="1"/>
              <a:t>Ghahramani</a:t>
            </a:r>
            <a:r>
              <a:rPr lang="en-US" dirty="0"/>
              <a:t> &amp; </a:t>
            </a:r>
            <a:r>
              <a:rPr lang="en-US" dirty="0" err="1"/>
              <a:t>Wolpert</a:t>
            </a:r>
            <a:r>
              <a:rPr lang="en-US" dirty="0"/>
              <a:t>, 1997;Howard, Ingram, &amp; </a:t>
            </a:r>
            <a:r>
              <a:rPr lang="en-US" dirty="0" err="1"/>
              <a:t>Wolpert</a:t>
            </a:r>
            <a:r>
              <a:rPr lang="en-US" dirty="0"/>
              <a:t>, </a:t>
            </a:r>
            <a:r>
              <a:rPr lang="en-US" dirty="0" smtClean="0"/>
              <a:t>2008)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Integration unit </a:t>
            </a:r>
            <a:r>
              <a:rPr lang="en-US" dirty="0"/>
              <a:t>: The system appears to require integrated practice to coordinate the adaptations and the networks involved in the integrated behavior (Burgos 2018)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96440" y="399722"/>
            <a:ext cx="2878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Discussion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5605525" y="2718881"/>
            <a:ext cx="6377563" cy="2999665"/>
            <a:chOff x="74625" y="1285575"/>
            <a:chExt cx="6377563" cy="2999665"/>
          </a:xfrm>
        </p:grpSpPr>
        <p:sp>
          <p:nvSpPr>
            <p:cNvPr id="7" name="TextBox 6"/>
            <p:cNvSpPr txBox="1"/>
            <p:nvPr/>
          </p:nvSpPr>
          <p:spPr>
            <a:xfrm>
              <a:off x="4519664" y="3915908"/>
              <a:ext cx="193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Actual sensory FB 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50576" y="1676174"/>
              <a:ext cx="1796376" cy="64633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Controller/</a:t>
              </a:r>
            </a:p>
            <a:p>
              <a:pPr algn="ctr"/>
              <a:r>
                <a:rPr lang="en-US" dirty="0" smtClean="0"/>
                <a:t>Inverse model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313552" y="1319060"/>
              <a:ext cx="1027748" cy="836023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3582541" y="1964916"/>
              <a:ext cx="1733534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4625" y="1663989"/>
              <a:ext cx="1134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Desired target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979801" y="1964918"/>
              <a:ext cx="5128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495298" y="2382928"/>
              <a:ext cx="15425" cy="1214789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342216" y="2458127"/>
              <a:ext cx="23295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Visuo</a:t>
              </a:r>
              <a:r>
                <a:rPr lang="en-US" dirty="0" smtClean="0"/>
                <a:t>-proprioceptive mismatch</a:t>
              </a:r>
            </a:p>
            <a:p>
              <a:pPr algn="ctr"/>
              <a:r>
                <a:rPr lang="en-US" dirty="0" smtClean="0"/>
                <a:t>(Sensory FB error)</a:t>
              </a:r>
            </a:p>
            <a:p>
              <a:pPr algn="ctr"/>
              <a:r>
                <a:rPr lang="en-US" dirty="0" smtClean="0"/>
                <a:t>(Online)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80034" y="2977622"/>
              <a:ext cx="1424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Expected FB 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>
              <a:off x="4602293" y="3513834"/>
              <a:ext cx="1045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4224593" y="3413050"/>
              <a:ext cx="427246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418324" y="1964488"/>
              <a:ext cx="5042" cy="3842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609183" y="2623486"/>
              <a:ext cx="1820961" cy="36933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Forward model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endCxn id="17" idx="0"/>
            </p:cNvCxnSpPr>
            <p:nvPr/>
          </p:nvCxnSpPr>
          <p:spPr>
            <a:xfrm>
              <a:off x="4431712" y="3127918"/>
              <a:ext cx="6504" cy="2851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626611" y="2471802"/>
              <a:ext cx="14047" cy="1042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2"/>
            </p:cNvCxnSpPr>
            <p:nvPr/>
          </p:nvCxnSpPr>
          <p:spPr>
            <a:xfrm flipH="1">
              <a:off x="2495298" y="3597716"/>
              <a:ext cx="1729295" cy="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589753" y="1285575"/>
              <a:ext cx="14245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Motor command</a:t>
              </a:r>
              <a:endParaRPr lang="en-US" dirty="0"/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11683" y="2127601"/>
              <a:ext cx="640505" cy="255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6" name="Straight Arrow Connector 25"/>
            <p:cNvCxnSpPr/>
            <p:nvPr/>
          </p:nvCxnSpPr>
          <p:spPr>
            <a:xfrm flipH="1">
              <a:off x="4651840" y="3751524"/>
              <a:ext cx="14800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/>
          <p:nvPr/>
        </p:nvCxnSpPr>
        <p:spPr>
          <a:xfrm>
            <a:off x="11671365" y="4040208"/>
            <a:ext cx="14047" cy="104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35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4726" y="984497"/>
            <a:ext cx="505586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Modularity in </a:t>
            </a:r>
            <a:r>
              <a:rPr lang="en-US" b="1" dirty="0"/>
              <a:t>terms of internal </a:t>
            </a:r>
            <a:r>
              <a:rPr lang="en-US" b="1" dirty="0" smtClean="0"/>
              <a:t>models</a:t>
            </a:r>
          </a:p>
          <a:p>
            <a:pPr algn="just"/>
            <a:endParaRPr lang="en-US" dirty="0" smtClean="0"/>
          </a:p>
          <a:p>
            <a:pPr algn="just"/>
            <a:r>
              <a:rPr lang="en-US" b="1" dirty="0"/>
              <a:t>2 internal models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 is possible to </a:t>
            </a:r>
            <a:r>
              <a:rPr lang="en-US" b="1" dirty="0"/>
              <a:t>learn separated modules of adaptations </a:t>
            </a:r>
            <a:r>
              <a:rPr lang="en-US" dirty="0"/>
              <a:t>(</a:t>
            </a:r>
            <a:r>
              <a:rPr lang="en-US" dirty="0" err="1"/>
              <a:t>Haruno</a:t>
            </a:r>
            <a:r>
              <a:rPr lang="en-US" dirty="0"/>
              <a:t>, </a:t>
            </a:r>
            <a:r>
              <a:rPr lang="en-US" dirty="0" err="1"/>
              <a:t>Wolpert</a:t>
            </a:r>
            <a:r>
              <a:rPr lang="en-US" dirty="0"/>
              <a:t>, &amp; </a:t>
            </a:r>
            <a:r>
              <a:rPr lang="en-US" dirty="0" err="1"/>
              <a:t>Kawato</a:t>
            </a:r>
            <a:r>
              <a:rPr lang="en-US" dirty="0"/>
              <a:t>, 2001), then improve on a combined performance.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Internal models of the separate transformations are acquired simultaneously during adaptation to the combined transformation (</a:t>
            </a:r>
            <a:r>
              <a:rPr lang="en-US" dirty="0" err="1"/>
              <a:t>Ghahramani</a:t>
            </a:r>
            <a:r>
              <a:rPr lang="en-US" dirty="0"/>
              <a:t> and </a:t>
            </a:r>
            <a:r>
              <a:rPr lang="en-US" dirty="0" err="1"/>
              <a:t>Wolpert</a:t>
            </a:r>
            <a:r>
              <a:rPr lang="en-US" dirty="0"/>
              <a:t> </a:t>
            </a:r>
            <a:r>
              <a:rPr lang="en-US" dirty="0" smtClean="0"/>
              <a:t>1997)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 complex </a:t>
            </a:r>
            <a:r>
              <a:rPr lang="en-US" dirty="0" err="1"/>
              <a:t>visuomotor</a:t>
            </a:r>
            <a:r>
              <a:rPr lang="en-US" dirty="0"/>
              <a:t> task can be divided into simpler subtasks, each learned by a separate module in the </a:t>
            </a:r>
            <a:r>
              <a:rPr lang="en-US" dirty="0" smtClean="0"/>
              <a:t>brain (</a:t>
            </a:r>
            <a:r>
              <a:rPr lang="en-US" dirty="0"/>
              <a:t>expert modules </a:t>
            </a:r>
            <a:r>
              <a:rPr lang="en-US" dirty="0" smtClean="0"/>
              <a:t>- </a:t>
            </a:r>
            <a:r>
              <a:rPr lang="en-US" dirty="0"/>
              <a:t>Pearson et al 2010</a:t>
            </a:r>
            <a:r>
              <a:rPr lang="en-US" dirty="0" smtClean="0"/>
              <a:t>).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Internal </a:t>
            </a:r>
            <a:r>
              <a:rPr lang="en-US" dirty="0"/>
              <a:t>models of kinematic and dynamic sensorimotor transformations are learned independently (</a:t>
            </a:r>
            <a:r>
              <a:rPr lang="en-US" dirty="0" err="1"/>
              <a:t>Krakauer</a:t>
            </a:r>
            <a:r>
              <a:rPr lang="en-US" dirty="0"/>
              <a:t> et al., 1999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96440" y="399722"/>
            <a:ext cx="2878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Discussion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5605525" y="1319063"/>
            <a:ext cx="6384385" cy="2538306"/>
            <a:chOff x="74625" y="1285575"/>
            <a:chExt cx="6384385" cy="2538306"/>
          </a:xfrm>
        </p:grpSpPr>
        <p:sp>
          <p:nvSpPr>
            <p:cNvPr id="7" name="TextBox 6"/>
            <p:cNvSpPr txBox="1"/>
            <p:nvPr/>
          </p:nvSpPr>
          <p:spPr>
            <a:xfrm>
              <a:off x="4526486" y="3454549"/>
              <a:ext cx="193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Actual sensory FB 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50576" y="1676174"/>
              <a:ext cx="1796376" cy="64633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Controller/</a:t>
              </a:r>
            </a:p>
            <a:p>
              <a:pPr algn="ctr"/>
              <a:r>
                <a:rPr lang="en-US" dirty="0" smtClean="0"/>
                <a:t>Inverse model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313552" y="1319060"/>
              <a:ext cx="1027748" cy="836023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3582541" y="1964916"/>
              <a:ext cx="1733534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4625" y="1663989"/>
              <a:ext cx="1134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Desired target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979801" y="1964918"/>
              <a:ext cx="5128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495298" y="2382928"/>
              <a:ext cx="15425" cy="1214789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342216" y="2458127"/>
              <a:ext cx="23295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Visuo</a:t>
              </a:r>
              <a:r>
                <a:rPr lang="en-US" dirty="0" smtClean="0"/>
                <a:t>-proprioceptive mismatch</a:t>
              </a:r>
            </a:p>
            <a:p>
              <a:pPr algn="ctr"/>
              <a:r>
                <a:rPr lang="en-US" dirty="0" smtClean="0"/>
                <a:t>(Sensory FB error)</a:t>
              </a:r>
            </a:p>
            <a:p>
              <a:pPr algn="ctr"/>
              <a:r>
                <a:rPr lang="en-US" dirty="0" smtClean="0"/>
                <a:t>(Online)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80034" y="2977622"/>
              <a:ext cx="1424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Expected FB 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>
              <a:off x="4602293" y="3513834"/>
              <a:ext cx="1045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4224593" y="3413050"/>
              <a:ext cx="427246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418324" y="1964488"/>
              <a:ext cx="5042" cy="3842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609183" y="2623486"/>
              <a:ext cx="1820961" cy="36933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Forward model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endCxn id="17" idx="0"/>
            </p:cNvCxnSpPr>
            <p:nvPr/>
          </p:nvCxnSpPr>
          <p:spPr>
            <a:xfrm>
              <a:off x="4431712" y="3127918"/>
              <a:ext cx="6504" cy="2851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626611" y="2471802"/>
              <a:ext cx="14047" cy="1042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2"/>
            </p:cNvCxnSpPr>
            <p:nvPr/>
          </p:nvCxnSpPr>
          <p:spPr>
            <a:xfrm flipH="1">
              <a:off x="2495298" y="3597716"/>
              <a:ext cx="1729295" cy="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589753" y="1285575"/>
              <a:ext cx="14245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Motor command</a:t>
              </a:r>
              <a:endParaRPr lang="en-US" dirty="0"/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11683" y="2127601"/>
              <a:ext cx="640505" cy="255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5" name="Straight Arrow Connector 24"/>
            <p:cNvCxnSpPr/>
            <p:nvPr/>
          </p:nvCxnSpPr>
          <p:spPr>
            <a:xfrm flipH="1">
              <a:off x="4651840" y="3751524"/>
              <a:ext cx="14800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/>
          <p:cNvCxnSpPr/>
          <p:nvPr/>
        </p:nvCxnSpPr>
        <p:spPr>
          <a:xfrm>
            <a:off x="11671365" y="2640390"/>
            <a:ext cx="14047" cy="104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74655" y="995897"/>
            <a:ext cx="1796376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Controller/</a:t>
            </a:r>
          </a:p>
          <a:p>
            <a:pPr algn="ctr"/>
            <a:r>
              <a:rPr lang="en-US" dirty="0" smtClean="0"/>
              <a:t>Inverse model2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133419" y="2299623"/>
            <a:ext cx="182096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Forward model2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655" y="3957646"/>
            <a:ext cx="3269534" cy="234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6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8808" y="1287720"/>
            <a:ext cx="1064854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Modularity in terms of internal models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b="1" dirty="0"/>
              <a:t>Single internal 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During SPROT, a single integrated internal model can be learned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And during the transfer phase, </a:t>
            </a:r>
            <a:r>
              <a:rPr lang="en-US" dirty="0" smtClean="0"/>
              <a:t> </a:t>
            </a:r>
            <a:r>
              <a:rPr lang="en-US" dirty="0"/>
              <a:t>this decomposes , this explains good transfer.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Novelty is, in our case, a single integrated motor memory formation happens within the same trial for 2 kinematic perturbations.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just"/>
            <a:r>
              <a:rPr lang="en-US" b="1" dirty="0"/>
              <a:t>2 internal </a:t>
            </a:r>
            <a:r>
              <a:rPr lang="en-US" b="1" dirty="0" smtClean="0"/>
              <a:t>models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During SPROT, 2 internal models can be learned (one for ROT and one for SPR, it is cool !) simultaneously, accommodating and identifying different task environments within the trial.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And during the transfer phase, the appropriate switch happens, this explains good transfer.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Novelty is, in our case, two separate internal model (motor </a:t>
            </a:r>
            <a:r>
              <a:rPr lang="en-US" dirty="0" smtClean="0">
                <a:solidFill>
                  <a:prstClr val="black"/>
                </a:solidFill>
              </a:rPr>
              <a:t>memory) </a:t>
            </a:r>
            <a:r>
              <a:rPr lang="en-US" dirty="0">
                <a:solidFill>
                  <a:prstClr val="black"/>
                </a:solidFill>
              </a:rPr>
              <a:t>formation happens within the same trial for 2 kinematic perturbations.</a:t>
            </a:r>
          </a:p>
          <a:p>
            <a:pPr algn="just"/>
            <a:endParaRPr lang="en-U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96440" y="399722"/>
            <a:ext cx="2878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Discussion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492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meilleurs-masters.com/logo_ecole/Logo_AixMarseilleUniv_201201241512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417" y="4381818"/>
            <a:ext cx="1917700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804" y="4381818"/>
            <a:ext cx="2016224" cy="502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79787" y="2981027"/>
            <a:ext cx="49000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Pierre-Michel </a:t>
            </a:r>
            <a:r>
              <a:rPr lang="en-US" dirty="0"/>
              <a:t>Bernier </a:t>
            </a:r>
          </a:p>
          <a:p>
            <a:pPr algn="ctr"/>
            <a:r>
              <a:rPr lang="en-US" dirty="0" err="1"/>
              <a:t>Département</a:t>
            </a:r>
            <a:r>
              <a:rPr lang="en-US" dirty="0"/>
              <a:t> de </a:t>
            </a:r>
            <a:r>
              <a:rPr lang="en-US" dirty="0" err="1"/>
              <a:t>Kinanthropologie</a:t>
            </a:r>
            <a:r>
              <a:rPr lang="en-US" dirty="0"/>
              <a:t>, </a:t>
            </a:r>
          </a:p>
          <a:p>
            <a:pPr algn="ctr"/>
            <a:r>
              <a:rPr lang="en-US" dirty="0" err="1"/>
              <a:t>Université</a:t>
            </a:r>
            <a:r>
              <a:rPr lang="en-US" dirty="0"/>
              <a:t> de </a:t>
            </a:r>
            <a:r>
              <a:rPr lang="en-US" dirty="0" err="1"/>
              <a:t>Sherbrooke</a:t>
            </a:r>
            <a:r>
              <a:rPr lang="en-US" dirty="0"/>
              <a:t>, Québec, Canada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323804" y="2981027"/>
            <a:ext cx="41820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 err="1" smtClean="0"/>
              <a:t>Frederic</a:t>
            </a:r>
            <a:r>
              <a:rPr lang="fr-FR" dirty="0" smtClean="0"/>
              <a:t> </a:t>
            </a:r>
            <a:r>
              <a:rPr lang="fr-FR" dirty="0" err="1" smtClean="0"/>
              <a:t>Danion</a:t>
            </a:r>
            <a:endParaRPr lang="fr-FR" dirty="0" smtClean="0"/>
          </a:p>
          <a:p>
            <a:pPr algn="ctr"/>
            <a:r>
              <a:rPr lang="fr-FR" dirty="0" smtClean="0"/>
              <a:t>Institut </a:t>
            </a:r>
            <a:r>
              <a:rPr lang="fr-FR" dirty="0"/>
              <a:t>de Neurosciences de la </a:t>
            </a:r>
            <a:r>
              <a:rPr lang="fr-FR" dirty="0" err="1"/>
              <a:t>Timone</a:t>
            </a:r>
            <a:r>
              <a:rPr lang="fr-FR" dirty="0"/>
              <a:t>, </a:t>
            </a:r>
            <a:endParaRPr lang="fr-FR" dirty="0" smtClean="0"/>
          </a:p>
          <a:p>
            <a:pPr algn="ctr"/>
            <a:r>
              <a:rPr lang="fr-FR" dirty="0" smtClean="0"/>
              <a:t>Aix-Marseille </a:t>
            </a:r>
            <a:r>
              <a:rPr lang="fr-FR" dirty="0" err="1" smtClean="0"/>
              <a:t>Universite</a:t>
            </a:r>
            <a:r>
              <a:rPr lang="fr-FR" dirty="0" smtClean="0"/>
              <a:t>, Marseille</a:t>
            </a:r>
            <a:r>
              <a:rPr lang="fr-FR" dirty="0"/>
              <a:t>, France</a:t>
            </a:r>
            <a:r>
              <a:rPr lang="fr-FR" b="1" dirty="0"/>
              <a:t/>
            </a:r>
            <a:br>
              <a:rPr lang="fr-FR" b="1" dirty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61547" y="1536971"/>
            <a:ext cx="283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collected in Marseille</a:t>
            </a:r>
          </a:p>
          <a:p>
            <a:pPr algn="ctr"/>
            <a:r>
              <a:rPr lang="en-US" dirty="0" smtClean="0"/>
              <a:t>People involved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76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277" y="675434"/>
            <a:ext cx="1192869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231F20"/>
                </a:solidFill>
              </a:rPr>
              <a:t>Comment on interference: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</a:rPr>
              <a:t>No interference while learning successively 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31F20"/>
                </a:solidFill>
              </a:rPr>
              <a:t>A visual </a:t>
            </a:r>
            <a:r>
              <a:rPr lang="en-US" dirty="0">
                <a:solidFill>
                  <a:srgbClr val="231F20"/>
                </a:solidFill>
              </a:rPr>
              <a:t>rotation </a:t>
            </a:r>
            <a:r>
              <a:rPr lang="en-US" dirty="0" smtClean="0">
                <a:solidFill>
                  <a:srgbClr val="231F20"/>
                </a:solidFill>
              </a:rPr>
              <a:t>&amp; </a:t>
            </a:r>
            <a:r>
              <a:rPr lang="en-US" dirty="0">
                <a:solidFill>
                  <a:srgbClr val="231F20"/>
                </a:solidFill>
              </a:rPr>
              <a:t>a lateral arm mass (different kinematic variables  </a:t>
            </a:r>
            <a:r>
              <a:rPr lang="en-US" dirty="0" err="1" smtClean="0">
                <a:solidFill>
                  <a:srgbClr val="231F20"/>
                </a:solidFill>
              </a:rPr>
              <a:t>Krakauer</a:t>
            </a:r>
            <a:r>
              <a:rPr lang="en-US" dirty="0" smtClean="0">
                <a:solidFill>
                  <a:srgbClr val="231F20"/>
                </a:solidFill>
              </a:rPr>
              <a:t> </a:t>
            </a:r>
            <a:r>
              <a:rPr lang="en-US" dirty="0">
                <a:solidFill>
                  <a:srgbClr val="231F20"/>
                </a:solidFill>
              </a:rPr>
              <a:t>et al. 1999)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31F20"/>
                </a:solidFill>
              </a:rPr>
              <a:t>A visual </a:t>
            </a:r>
            <a:r>
              <a:rPr lang="en-US" dirty="0">
                <a:solidFill>
                  <a:srgbClr val="231F20"/>
                </a:solidFill>
              </a:rPr>
              <a:t>rotation </a:t>
            </a:r>
            <a:r>
              <a:rPr lang="en-US" dirty="0" smtClean="0">
                <a:solidFill>
                  <a:srgbClr val="231F20"/>
                </a:solidFill>
              </a:rPr>
              <a:t>&amp; </a:t>
            </a:r>
            <a:r>
              <a:rPr lang="en-US" dirty="0">
                <a:solidFill>
                  <a:srgbClr val="231F20"/>
                </a:solidFill>
              </a:rPr>
              <a:t>a viscous force field (Flanagan et al. </a:t>
            </a:r>
            <a:r>
              <a:rPr lang="en-US" dirty="0" smtClean="0">
                <a:solidFill>
                  <a:srgbClr val="231F20"/>
                </a:solidFill>
              </a:rPr>
              <a:t>1999, random design –Summa et al 2012)) </a:t>
            </a:r>
            <a:endParaRPr lang="en-US" dirty="0">
              <a:solidFill>
                <a:srgbClr val="231F20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</a:rPr>
              <a:t>2 </a:t>
            </a:r>
            <a:r>
              <a:rPr lang="en-US" dirty="0" err="1">
                <a:solidFill>
                  <a:srgbClr val="231F20"/>
                </a:solidFill>
              </a:rPr>
              <a:t>visuomotor</a:t>
            </a:r>
            <a:r>
              <a:rPr lang="en-US" dirty="0">
                <a:solidFill>
                  <a:srgbClr val="231F20"/>
                </a:solidFill>
              </a:rPr>
              <a:t> rotation in two tasks - lack of interference suggests that memory resources for </a:t>
            </a:r>
            <a:r>
              <a:rPr lang="en-US" dirty="0" err="1">
                <a:solidFill>
                  <a:srgbClr val="231F20"/>
                </a:solidFill>
              </a:rPr>
              <a:t>visuomotor</a:t>
            </a:r>
            <a:r>
              <a:rPr lang="en-US" dirty="0">
                <a:solidFill>
                  <a:srgbClr val="231F20"/>
                </a:solidFill>
              </a:rPr>
              <a:t> rotations are task specific. (Tong &amp; Flanagan 2003</a:t>
            </a:r>
            <a:r>
              <a:rPr lang="en-US" dirty="0" smtClean="0">
                <a:solidFill>
                  <a:srgbClr val="231F20"/>
                </a:solidFill>
              </a:rPr>
              <a:t>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231F2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31F20"/>
                </a:solidFill>
              </a:rPr>
              <a:t>Interference occurs while </a:t>
            </a:r>
            <a:r>
              <a:rPr lang="en-US" dirty="0">
                <a:solidFill>
                  <a:srgbClr val="231F20"/>
                </a:solidFill>
              </a:rPr>
              <a:t>learning </a:t>
            </a:r>
            <a:r>
              <a:rPr lang="en-US" dirty="0" smtClean="0">
                <a:solidFill>
                  <a:srgbClr val="231F20"/>
                </a:solidFill>
              </a:rPr>
              <a:t>successively :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</a:rPr>
              <a:t>2 equal and opposite </a:t>
            </a:r>
            <a:r>
              <a:rPr lang="en-US" dirty="0" smtClean="0">
                <a:solidFill>
                  <a:srgbClr val="231F20"/>
                </a:solidFill>
              </a:rPr>
              <a:t>position-dependent </a:t>
            </a:r>
            <a:r>
              <a:rPr lang="en-US" dirty="0" err="1">
                <a:solidFill>
                  <a:srgbClr val="231F20"/>
                </a:solidFill>
              </a:rPr>
              <a:t>visuomotor</a:t>
            </a:r>
            <a:r>
              <a:rPr lang="en-US" dirty="0">
                <a:solidFill>
                  <a:srgbClr val="231F20"/>
                </a:solidFill>
              </a:rPr>
              <a:t> rotations (</a:t>
            </a:r>
            <a:r>
              <a:rPr lang="en-US" dirty="0" err="1">
                <a:solidFill>
                  <a:srgbClr val="231F20"/>
                </a:solidFill>
              </a:rPr>
              <a:t>Krakauer</a:t>
            </a:r>
            <a:r>
              <a:rPr lang="en-US" dirty="0">
                <a:solidFill>
                  <a:srgbClr val="231F20"/>
                </a:solidFill>
              </a:rPr>
              <a:t> et al., </a:t>
            </a:r>
            <a:r>
              <a:rPr lang="en-US" dirty="0" smtClean="0">
                <a:solidFill>
                  <a:srgbClr val="231F20"/>
                </a:solidFill>
              </a:rPr>
              <a:t>1999,</a:t>
            </a:r>
            <a:r>
              <a:rPr lang="en-US" dirty="0">
                <a:solidFill>
                  <a:srgbClr val="231F20"/>
                </a:solidFill>
              </a:rPr>
              <a:t> </a:t>
            </a:r>
            <a:r>
              <a:rPr lang="en-US" dirty="0" err="1">
                <a:solidFill>
                  <a:srgbClr val="231F20"/>
                </a:solidFill>
              </a:rPr>
              <a:t>Wigmore</a:t>
            </a:r>
            <a:r>
              <a:rPr lang="en-US" dirty="0">
                <a:solidFill>
                  <a:srgbClr val="231F20"/>
                </a:solidFill>
              </a:rPr>
              <a:t> et al. 2002</a:t>
            </a:r>
            <a:r>
              <a:rPr lang="en-US" dirty="0" smtClean="0">
                <a:solidFill>
                  <a:srgbClr val="231F20"/>
                </a:solidFill>
              </a:rPr>
              <a:t>)</a:t>
            </a:r>
            <a:endParaRPr lang="en-US" dirty="0">
              <a:solidFill>
                <a:srgbClr val="231F20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</a:rPr>
              <a:t>2 equal and opposite </a:t>
            </a:r>
            <a:r>
              <a:rPr lang="en-US" dirty="0" smtClean="0">
                <a:solidFill>
                  <a:srgbClr val="231F20"/>
                </a:solidFill>
              </a:rPr>
              <a:t>velocity-dependent </a:t>
            </a:r>
            <a:r>
              <a:rPr lang="en-US" dirty="0" err="1" smtClean="0">
                <a:solidFill>
                  <a:srgbClr val="231F20"/>
                </a:solidFill>
              </a:rPr>
              <a:t>forcefields</a:t>
            </a:r>
            <a:r>
              <a:rPr lang="en-US" dirty="0" smtClean="0">
                <a:solidFill>
                  <a:srgbClr val="231F20"/>
                </a:solidFill>
              </a:rPr>
              <a:t> </a:t>
            </a:r>
            <a:r>
              <a:rPr lang="en-US" dirty="0">
                <a:solidFill>
                  <a:srgbClr val="231F20"/>
                </a:solidFill>
              </a:rPr>
              <a:t>(</a:t>
            </a:r>
            <a:r>
              <a:rPr lang="en-US" dirty="0" err="1">
                <a:solidFill>
                  <a:srgbClr val="231F20"/>
                </a:solidFill>
              </a:rPr>
              <a:t>Brashers</a:t>
            </a:r>
            <a:r>
              <a:rPr lang="en-US" dirty="0">
                <a:solidFill>
                  <a:srgbClr val="231F20"/>
                </a:solidFill>
              </a:rPr>
              <a:t>-Krug et al., </a:t>
            </a:r>
            <a:r>
              <a:rPr lang="en-US" dirty="0" smtClean="0">
                <a:solidFill>
                  <a:srgbClr val="231F20"/>
                </a:solidFill>
              </a:rPr>
              <a:t>1996,</a:t>
            </a:r>
            <a:r>
              <a:rPr lang="en-US" dirty="0">
                <a:solidFill>
                  <a:srgbClr val="231F20"/>
                </a:solidFill>
              </a:rPr>
              <a:t> </a:t>
            </a:r>
            <a:r>
              <a:rPr lang="en-US" dirty="0" err="1">
                <a:solidFill>
                  <a:srgbClr val="231F20"/>
                </a:solidFill>
              </a:rPr>
              <a:t>Shadmehr</a:t>
            </a:r>
            <a:r>
              <a:rPr lang="en-US" dirty="0">
                <a:solidFill>
                  <a:srgbClr val="231F20"/>
                </a:solidFill>
              </a:rPr>
              <a:t> </a:t>
            </a:r>
            <a:r>
              <a:rPr lang="en-US" dirty="0" smtClean="0">
                <a:solidFill>
                  <a:srgbClr val="231F20"/>
                </a:solidFill>
              </a:rPr>
              <a:t>&amp; </a:t>
            </a:r>
            <a:r>
              <a:rPr lang="en-US" dirty="0" err="1" smtClean="0">
                <a:solidFill>
                  <a:srgbClr val="231F20"/>
                </a:solidFill>
              </a:rPr>
              <a:t>Brashers</a:t>
            </a:r>
            <a:r>
              <a:rPr lang="en-US" dirty="0" smtClean="0">
                <a:solidFill>
                  <a:srgbClr val="231F20"/>
                </a:solidFill>
              </a:rPr>
              <a:t>-Krug </a:t>
            </a:r>
            <a:r>
              <a:rPr lang="en-US" dirty="0">
                <a:solidFill>
                  <a:srgbClr val="231F20"/>
                </a:solidFill>
              </a:rPr>
              <a:t>1997</a:t>
            </a:r>
            <a:r>
              <a:rPr lang="en-US" dirty="0" smtClean="0">
                <a:solidFill>
                  <a:srgbClr val="231F20"/>
                </a:solidFill>
              </a:rPr>
              <a:t>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V</a:t>
            </a:r>
            <a:r>
              <a:rPr lang="en-US" dirty="0" smtClean="0"/>
              <a:t>isual </a:t>
            </a:r>
            <a:r>
              <a:rPr lang="en-US" dirty="0"/>
              <a:t>and a mechanical distortion yield </a:t>
            </a:r>
            <a:r>
              <a:rPr lang="en-US" dirty="0" smtClean="0"/>
              <a:t> interference when </a:t>
            </a:r>
            <a:r>
              <a:rPr lang="en-US" dirty="0"/>
              <a:t>linked to the same kinematic variable (Tong et al. 2002).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 smtClean="0"/>
              <a:t>Anterograde </a:t>
            </a:r>
            <a:r>
              <a:rPr lang="en-US" dirty="0"/>
              <a:t>interference was observed between two transformations of common physical nature (i.e., visual), but different kinematic coupling. (Bock 2003</a:t>
            </a:r>
            <a:r>
              <a:rPr lang="en-US" dirty="0" smtClean="0"/>
              <a:t>) – </a:t>
            </a:r>
            <a:r>
              <a:rPr lang="en-US" b="1" dirty="0" smtClean="0"/>
              <a:t>This may be our case. 2 visual pert with different kinematic variables ROT (</a:t>
            </a:r>
            <a:r>
              <a:rPr lang="en-US" b="1" dirty="0" err="1" smtClean="0"/>
              <a:t>pos</a:t>
            </a:r>
            <a:r>
              <a:rPr lang="en-US" b="1" dirty="0" smtClean="0"/>
              <a:t>)  &amp; SPR (</a:t>
            </a:r>
            <a:r>
              <a:rPr lang="en-US" b="1" dirty="0" err="1" smtClean="0"/>
              <a:t>vel</a:t>
            </a:r>
            <a:r>
              <a:rPr lang="en-US" b="1" dirty="0" smtClean="0"/>
              <a:t>)?</a:t>
            </a:r>
            <a:endParaRPr lang="en-US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i="1" dirty="0" smtClean="0"/>
              <a:t>Interference in terms of internal model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The change in task provides contextual cues that trigger the allocation of separate working memory resources for a new internal model ( Tong 2003)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Tong et al. (2002) results suggest that </a:t>
            </a:r>
            <a:r>
              <a:rPr lang="en-US" dirty="0" smtClean="0"/>
              <a:t>internal models </a:t>
            </a:r>
            <a:r>
              <a:rPr lang="en-US" dirty="0"/>
              <a:t>for novel kinematic and dynamic perturbations </a:t>
            </a:r>
            <a:r>
              <a:rPr lang="en-US" dirty="0" smtClean="0"/>
              <a:t>may share </a:t>
            </a:r>
            <a:r>
              <a:rPr lang="en-US" dirty="0"/>
              <a:t>common resources</a:t>
            </a:r>
            <a:r>
              <a:rPr lang="en-US" dirty="0" smtClean="0"/>
              <a:t>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b="1" dirty="0" smtClean="0"/>
              <a:t>In our case interference occurs because the internal models of ROT  &amp; SPR share common resources (single IM?)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231F20"/>
                </a:solidFill>
              </a:rPr>
              <a:t>Single neural network with nodes for ROT &amp; SPR, some shared (dep. var.), some unique (independent </a:t>
            </a:r>
            <a:r>
              <a:rPr lang="en-US" b="1" dirty="0" err="1" smtClean="0">
                <a:solidFill>
                  <a:srgbClr val="231F20"/>
                </a:solidFill>
              </a:rPr>
              <a:t>var</a:t>
            </a:r>
            <a:r>
              <a:rPr lang="en-US" b="1" dirty="0" smtClean="0">
                <a:solidFill>
                  <a:srgbClr val="231F20"/>
                </a:solidFill>
              </a:rPr>
              <a:t>)</a:t>
            </a:r>
            <a:endParaRPr lang="en-US" dirty="0" smtClean="0">
              <a:solidFill>
                <a:srgbClr val="231F2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10262" y="90659"/>
            <a:ext cx="2878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Discussion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036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4725" y="1071958"/>
            <a:ext cx="11361908" cy="6504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 smtClean="0"/>
          </a:p>
          <a:p>
            <a:r>
              <a:rPr lang="en-US" b="1" dirty="0" smtClean="0"/>
              <a:t>Modularity in </a:t>
            </a:r>
            <a:r>
              <a:rPr lang="en-US" b="1" dirty="0"/>
              <a:t>terms of </a:t>
            </a:r>
            <a:r>
              <a:rPr lang="en-US" b="1" dirty="0" smtClean="0"/>
              <a:t>feedback adaptation </a:t>
            </a:r>
            <a:r>
              <a:rPr lang="en-US" b="1" dirty="0"/>
              <a:t>mechanisms: </a:t>
            </a:r>
            <a:endParaRPr lang="en-US" b="1" dirty="0" smtClean="0"/>
          </a:p>
          <a:p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In this continuous tracking </a:t>
            </a:r>
            <a:r>
              <a:rPr lang="en-US" dirty="0"/>
              <a:t>task, explicit </a:t>
            </a:r>
            <a:r>
              <a:rPr lang="en-US" dirty="0" smtClean="0"/>
              <a:t>knowledge/strategy </a:t>
            </a:r>
            <a:r>
              <a:rPr lang="en-US" dirty="0"/>
              <a:t>is impossible, so the contribution of the feedforward component (predictions about the rotation) is </a:t>
            </a:r>
            <a:r>
              <a:rPr lang="en-US" dirty="0" smtClean="0"/>
              <a:t>limited.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Learning </a:t>
            </a:r>
            <a:r>
              <a:rPr lang="en-US" dirty="0"/>
              <a:t>is happening online with respect to the </a:t>
            </a:r>
            <a:r>
              <a:rPr lang="en-US" dirty="0" err="1"/>
              <a:t>updation</a:t>
            </a:r>
            <a:r>
              <a:rPr lang="en-US" dirty="0"/>
              <a:t> of (</a:t>
            </a:r>
            <a:r>
              <a:rPr lang="en-US" dirty="0" err="1"/>
              <a:t>visuo</a:t>
            </a:r>
            <a:r>
              <a:rPr lang="en-US" dirty="0"/>
              <a:t>-proprioceptive) feedback </a:t>
            </a:r>
            <a:r>
              <a:rPr lang="en-US" dirty="0" smtClean="0"/>
              <a:t>mechanism (feedback adaptation).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In </a:t>
            </a:r>
            <a:r>
              <a:rPr lang="en-US" dirty="0"/>
              <a:t>line with that, our findings suggest that, during SPROT, the feedback response is learned as a sum and it can be decomposed later according to the need of task environment</a:t>
            </a:r>
            <a:r>
              <a:rPr lang="en-US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Within same trial, multiple feedback correction components can be learned  OR  from a COMPOSITE feedback adaptation sequence, multiple feedback adaptation sequence could be retrieved.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Components of feedback adaptation of kinematic perturbation are </a:t>
            </a:r>
            <a:r>
              <a:rPr lang="en-U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separable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 smtClean="0"/>
              <a:t>Interference </a:t>
            </a:r>
            <a:r>
              <a:rPr lang="en-US" b="1" dirty="0"/>
              <a:t>in terms of feedback adaptation mechanisms: </a:t>
            </a:r>
            <a:endParaRPr lang="en-US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Feedback adaptation for 2 different kinematic task representations are subjected to anterograde interference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Feedback adaptation follows principles of modularity and interference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just"/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96440" y="399722"/>
            <a:ext cx="2878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Discussion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0394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val 116"/>
          <p:cNvSpPr/>
          <p:nvPr/>
        </p:nvSpPr>
        <p:spPr>
          <a:xfrm>
            <a:off x="7293940" y="3270897"/>
            <a:ext cx="287383" cy="2264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0429022" y="3286068"/>
            <a:ext cx="287383" cy="2264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7142745" y="3589056"/>
            <a:ext cx="48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                2</a:t>
            </a:r>
            <a:r>
              <a:rPr lang="en-US" baseline="30000" dirty="0" smtClean="0"/>
              <a:t>nd</a:t>
            </a:r>
            <a:r>
              <a:rPr lang="en-US" dirty="0" smtClean="0"/>
              <a:t>                 3</a:t>
            </a:r>
            <a:r>
              <a:rPr lang="en-US" baseline="30000" dirty="0" smtClean="0"/>
              <a:t>rd</a:t>
            </a:r>
            <a:r>
              <a:rPr lang="en-US" dirty="0" smtClean="0"/>
              <a:t>            4</a:t>
            </a:r>
            <a:r>
              <a:rPr lang="en-US" baseline="30000" dirty="0" smtClean="0"/>
              <a:t>th</a:t>
            </a:r>
            <a:r>
              <a:rPr lang="en-US" dirty="0" smtClean="0"/>
              <a:t>             5</a:t>
            </a:r>
            <a:r>
              <a:rPr lang="en-US" baseline="30000" dirty="0" smtClean="0"/>
              <a:t>th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50" name="Oval 149"/>
          <p:cNvSpPr/>
          <p:nvPr/>
        </p:nvSpPr>
        <p:spPr>
          <a:xfrm>
            <a:off x="8208577" y="3283043"/>
            <a:ext cx="287383" cy="2264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9430174" y="3319134"/>
            <a:ext cx="287383" cy="2264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 rot="16200000">
            <a:off x="5471017" y="2132906"/>
            <a:ext cx="3004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SPR+ROT Feedback mediated online correction1</a:t>
            </a:r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11221042" y="3284503"/>
            <a:ext cx="287383" cy="2264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7072177" y="4164301"/>
            <a:ext cx="279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SPROT Feedback adaptation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9883087" y="4328922"/>
            <a:ext cx="1267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6536987" y="1254869"/>
            <a:ext cx="1128570" cy="2062264"/>
          </a:xfrm>
          <a:custGeom>
            <a:avLst/>
            <a:gdLst>
              <a:gd name="connsiteX0" fmla="*/ 875490 w 1128570"/>
              <a:gd name="connsiteY0" fmla="*/ 2062264 h 2062264"/>
              <a:gd name="connsiteX1" fmla="*/ 865762 w 1128570"/>
              <a:gd name="connsiteY1" fmla="*/ 1692613 h 2062264"/>
              <a:gd name="connsiteX2" fmla="*/ 865762 w 1128570"/>
              <a:gd name="connsiteY2" fmla="*/ 1478604 h 2062264"/>
              <a:gd name="connsiteX3" fmla="*/ 924128 w 1128570"/>
              <a:gd name="connsiteY3" fmla="*/ 1400783 h 2062264"/>
              <a:gd name="connsiteX4" fmla="*/ 953311 w 1128570"/>
              <a:gd name="connsiteY4" fmla="*/ 1391056 h 2062264"/>
              <a:gd name="connsiteX5" fmla="*/ 1001949 w 1128570"/>
              <a:gd name="connsiteY5" fmla="*/ 1361873 h 2062264"/>
              <a:gd name="connsiteX6" fmla="*/ 1070043 w 1128570"/>
              <a:gd name="connsiteY6" fmla="*/ 1332690 h 2062264"/>
              <a:gd name="connsiteX7" fmla="*/ 1128409 w 1128570"/>
              <a:gd name="connsiteY7" fmla="*/ 1293779 h 2062264"/>
              <a:gd name="connsiteX8" fmla="*/ 1108953 w 1128570"/>
              <a:gd name="connsiteY8" fmla="*/ 1147864 h 2062264"/>
              <a:gd name="connsiteX9" fmla="*/ 1079770 w 1128570"/>
              <a:gd name="connsiteY9" fmla="*/ 1118681 h 2062264"/>
              <a:gd name="connsiteX10" fmla="*/ 992222 w 1128570"/>
              <a:gd name="connsiteY10" fmla="*/ 1050587 h 2062264"/>
              <a:gd name="connsiteX11" fmla="*/ 963039 w 1128570"/>
              <a:gd name="connsiteY11" fmla="*/ 1031132 h 2062264"/>
              <a:gd name="connsiteX12" fmla="*/ 894945 w 1128570"/>
              <a:gd name="connsiteY12" fmla="*/ 1011677 h 2062264"/>
              <a:gd name="connsiteX13" fmla="*/ 836579 w 1128570"/>
              <a:gd name="connsiteY13" fmla="*/ 992221 h 2062264"/>
              <a:gd name="connsiteX14" fmla="*/ 807396 w 1128570"/>
              <a:gd name="connsiteY14" fmla="*/ 982494 h 2062264"/>
              <a:gd name="connsiteX15" fmla="*/ 768485 w 1128570"/>
              <a:gd name="connsiteY15" fmla="*/ 953311 h 2062264"/>
              <a:gd name="connsiteX16" fmla="*/ 739302 w 1128570"/>
              <a:gd name="connsiteY16" fmla="*/ 933856 h 2062264"/>
              <a:gd name="connsiteX17" fmla="*/ 680936 w 1128570"/>
              <a:gd name="connsiteY17" fmla="*/ 875490 h 2062264"/>
              <a:gd name="connsiteX18" fmla="*/ 671209 w 1128570"/>
              <a:gd name="connsiteY18" fmla="*/ 836579 h 2062264"/>
              <a:gd name="connsiteX19" fmla="*/ 651753 w 1128570"/>
              <a:gd name="connsiteY19" fmla="*/ 797668 h 2062264"/>
              <a:gd name="connsiteX20" fmla="*/ 680936 w 1128570"/>
              <a:gd name="connsiteY20" fmla="*/ 632298 h 2062264"/>
              <a:gd name="connsiteX21" fmla="*/ 719847 w 1128570"/>
              <a:gd name="connsiteY21" fmla="*/ 603115 h 2062264"/>
              <a:gd name="connsiteX22" fmla="*/ 758758 w 1128570"/>
              <a:gd name="connsiteY22" fmla="*/ 583660 h 2062264"/>
              <a:gd name="connsiteX23" fmla="*/ 826851 w 1128570"/>
              <a:gd name="connsiteY23" fmla="*/ 544749 h 2062264"/>
              <a:gd name="connsiteX24" fmla="*/ 875490 w 1128570"/>
              <a:gd name="connsiteY24" fmla="*/ 505839 h 2062264"/>
              <a:gd name="connsiteX25" fmla="*/ 894945 w 1128570"/>
              <a:gd name="connsiteY25" fmla="*/ 437745 h 2062264"/>
              <a:gd name="connsiteX26" fmla="*/ 885217 w 1128570"/>
              <a:gd name="connsiteY26" fmla="*/ 340468 h 2062264"/>
              <a:gd name="connsiteX27" fmla="*/ 875490 w 1128570"/>
              <a:gd name="connsiteY27" fmla="*/ 311285 h 2062264"/>
              <a:gd name="connsiteX28" fmla="*/ 846307 w 1128570"/>
              <a:gd name="connsiteY28" fmla="*/ 291830 h 2062264"/>
              <a:gd name="connsiteX29" fmla="*/ 797668 w 1128570"/>
              <a:gd name="connsiteY29" fmla="*/ 282102 h 2062264"/>
              <a:gd name="connsiteX30" fmla="*/ 729575 w 1128570"/>
              <a:gd name="connsiteY30" fmla="*/ 272375 h 2062264"/>
              <a:gd name="connsiteX31" fmla="*/ 0 w 1128570"/>
              <a:gd name="connsiteY31" fmla="*/ 262647 h 2062264"/>
              <a:gd name="connsiteX32" fmla="*/ 9728 w 1128570"/>
              <a:gd name="connsiteY32" fmla="*/ 204281 h 2062264"/>
              <a:gd name="connsiteX33" fmla="*/ 38911 w 1128570"/>
              <a:gd name="connsiteY33" fmla="*/ 194553 h 2062264"/>
              <a:gd name="connsiteX34" fmla="*/ 68094 w 1128570"/>
              <a:gd name="connsiteY34" fmla="*/ 175098 h 2062264"/>
              <a:gd name="connsiteX35" fmla="*/ 155643 w 1128570"/>
              <a:gd name="connsiteY35" fmla="*/ 145915 h 2062264"/>
              <a:gd name="connsiteX36" fmla="*/ 243192 w 1128570"/>
              <a:gd name="connsiteY36" fmla="*/ 126460 h 2062264"/>
              <a:gd name="connsiteX37" fmla="*/ 311285 w 1128570"/>
              <a:gd name="connsiteY37" fmla="*/ 116732 h 2062264"/>
              <a:gd name="connsiteX38" fmla="*/ 437745 w 1128570"/>
              <a:gd name="connsiteY38" fmla="*/ 97277 h 2062264"/>
              <a:gd name="connsiteX39" fmla="*/ 603115 w 1128570"/>
              <a:gd name="connsiteY39" fmla="*/ 68094 h 2062264"/>
              <a:gd name="connsiteX40" fmla="*/ 661481 w 1128570"/>
              <a:gd name="connsiteY40" fmla="*/ 58366 h 2062264"/>
              <a:gd name="connsiteX41" fmla="*/ 885217 w 1128570"/>
              <a:gd name="connsiteY41" fmla="*/ 38911 h 2062264"/>
              <a:gd name="connsiteX42" fmla="*/ 924128 w 1128570"/>
              <a:gd name="connsiteY42" fmla="*/ 29183 h 2062264"/>
              <a:gd name="connsiteX43" fmla="*/ 1050587 w 1128570"/>
              <a:gd name="connsiteY43" fmla="*/ 9728 h 2062264"/>
              <a:gd name="connsiteX44" fmla="*/ 1089498 w 1128570"/>
              <a:gd name="connsiteY44" fmla="*/ 0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28570" h="2062264">
                <a:moveTo>
                  <a:pt x="875490" y="2062264"/>
                </a:moveTo>
                <a:cubicBezTo>
                  <a:pt x="872247" y="1939047"/>
                  <a:pt x="870689" y="1815774"/>
                  <a:pt x="865762" y="1692613"/>
                </a:cubicBezTo>
                <a:cubicBezTo>
                  <a:pt x="860272" y="1555359"/>
                  <a:pt x="846353" y="1604757"/>
                  <a:pt x="865762" y="1478604"/>
                </a:cubicBezTo>
                <a:cubicBezTo>
                  <a:pt x="870402" y="1448446"/>
                  <a:pt x="895830" y="1410215"/>
                  <a:pt x="924128" y="1400783"/>
                </a:cubicBezTo>
                <a:lnTo>
                  <a:pt x="953311" y="1391056"/>
                </a:lnTo>
                <a:cubicBezTo>
                  <a:pt x="985665" y="1358701"/>
                  <a:pt x="957750" y="1380815"/>
                  <a:pt x="1001949" y="1361873"/>
                </a:cubicBezTo>
                <a:cubicBezTo>
                  <a:pt x="1086093" y="1325812"/>
                  <a:pt x="1001604" y="1355501"/>
                  <a:pt x="1070043" y="1332690"/>
                </a:cubicBezTo>
                <a:cubicBezTo>
                  <a:pt x="1089498" y="1319720"/>
                  <a:pt x="1131499" y="1316956"/>
                  <a:pt x="1128409" y="1293779"/>
                </a:cubicBezTo>
                <a:cubicBezTo>
                  <a:pt x="1121924" y="1245141"/>
                  <a:pt x="1122086" y="1195143"/>
                  <a:pt x="1108953" y="1147864"/>
                </a:cubicBezTo>
                <a:cubicBezTo>
                  <a:pt x="1105271" y="1134609"/>
                  <a:pt x="1088910" y="1128963"/>
                  <a:pt x="1079770" y="1118681"/>
                </a:cubicBezTo>
                <a:cubicBezTo>
                  <a:pt x="1017670" y="1048819"/>
                  <a:pt x="1058289" y="1067105"/>
                  <a:pt x="992222" y="1050587"/>
                </a:cubicBezTo>
                <a:cubicBezTo>
                  <a:pt x="982494" y="1044102"/>
                  <a:pt x="973496" y="1036360"/>
                  <a:pt x="963039" y="1031132"/>
                </a:cubicBezTo>
                <a:cubicBezTo>
                  <a:pt x="946687" y="1022956"/>
                  <a:pt x="910537" y="1016355"/>
                  <a:pt x="894945" y="1011677"/>
                </a:cubicBezTo>
                <a:cubicBezTo>
                  <a:pt x="875302" y="1005784"/>
                  <a:pt x="856034" y="998706"/>
                  <a:pt x="836579" y="992221"/>
                </a:cubicBezTo>
                <a:lnTo>
                  <a:pt x="807396" y="982494"/>
                </a:lnTo>
                <a:cubicBezTo>
                  <a:pt x="794426" y="972766"/>
                  <a:pt x="781678" y="962734"/>
                  <a:pt x="768485" y="953311"/>
                </a:cubicBezTo>
                <a:cubicBezTo>
                  <a:pt x="758971" y="946516"/>
                  <a:pt x="748040" y="941623"/>
                  <a:pt x="739302" y="933856"/>
                </a:cubicBezTo>
                <a:cubicBezTo>
                  <a:pt x="718738" y="915577"/>
                  <a:pt x="680936" y="875490"/>
                  <a:pt x="680936" y="875490"/>
                </a:cubicBezTo>
                <a:cubicBezTo>
                  <a:pt x="677694" y="862520"/>
                  <a:pt x="675903" y="849097"/>
                  <a:pt x="671209" y="836579"/>
                </a:cubicBezTo>
                <a:cubicBezTo>
                  <a:pt x="666117" y="823001"/>
                  <a:pt x="652557" y="812147"/>
                  <a:pt x="651753" y="797668"/>
                </a:cubicBezTo>
                <a:cubicBezTo>
                  <a:pt x="649107" y="750035"/>
                  <a:pt x="639629" y="673605"/>
                  <a:pt x="680936" y="632298"/>
                </a:cubicBezTo>
                <a:cubicBezTo>
                  <a:pt x="692400" y="620834"/>
                  <a:pt x="706098" y="611708"/>
                  <a:pt x="719847" y="603115"/>
                </a:cubicBezTo>
                <a:cubicBezTo>
                  <a:pt x="732144" y="595429"/>
                  <a:pt x="745788" y="590145"/>
                  <a:pt x="758758" y="583660"/>
                </a:cubicBezTo>
                <a:cubicBezTo>
                  <a:pt x="796563" y="545853"/>
                  <a:pt x="758268" y="579040"/>
                  <a:pt x="826851" y="544749"/>
                </a:cubicBezTo>
                <a:cubicBezTo>
                  <a:pt x="851393" y="532478"/>
                  <a:pt x="857394" y="523934"/>
                  <a:pt x="875490" y="505839"/>
                </a:cubicBezTo>
                <a:cubicBezTo>
                  <a:pt x="880076" y="492079"/>
                  <a:pt x="894945" y="449956"/>
                  <a:pt x="894945" y="437745"/>
                </a:cubicBezTo>
                <a:cubicBezTo>
                  <a:pt x="894945" y="405158"/>
                  <a:pt x="890172" y="372676"/>
                  <a:pt x="885217" y="340468"/>
                </a:cubicBezTo>
                <a:cubicBezTo>
                  <a:pt x="883658" y="330333"/>
                  <a:pt x="881895" y="319292"/>
                  <a:pt x="875490" y="311285"/>
                </a:cubicBezTo>
                <a:cubicBezTo>
                  <a:pt x="868187" y="302156"/>
                  <a:pt x="857254" y="295935"/>
                  <a:pt x="846307" y="291830"/>
                </a:cubicBezTo>
                <a:cubicBezTo>
                  <a:pt x="830826" y="286025"/>
                  <a:pt x="813977" y="284820"/>
                  <a:pt x="797668" y="282102"/>
                </a:cubicBezTo>
                <a:cubicBezTo>
                  <a:pt x="775052" y="278333"/>
                  <a:pt x="752496" y="272934"/>
                  <a:pt x="729575" y="272375"/>
                </a:cubicBezTo>
                <a:cubicBezTo>
                  <a:pt x="486434" y="266445"/>
                  <a:pt x="243192" y="265890"/>
                  <a:pt x="0" y="262647"/>
                </a:cubicBezTo>
                <a:cubicBezTo>
                  <a:pt x="3243" y="243192"/>
                  <a:pt x="-58" y="221406"/>
                  <a:pt x="9728" y="204281"/>
                </a:cubicBezTo>
                <a:cubicBezTo>
                  <a:pt x="14815" y="195378"/>
                  <a:pt x="29740" y="199139"/>
                  <a:pt x="38911" y="194553"/>
                </a:cubicBezTo>
                <a:cubicBezTo>
                  <a:pt x="49368" y="189325"/>
                  <a:pt x="57302" y="179595"/>
                  <a:pt x="68094" y="175098"/>
                </a:cubicBezTo>
                <a:cubicBezTo>
                  <a:pt x="96489" y="163267"/>
                  <a:pt x="125800" y="153376"/>
                  <a:pt x="155643" y="145915"/>
                </a:cubicBezTo>
                <a:cubicBezTo>
                  <a:pt x="190634" y="137167"/>
                  <a:pt x="206128" y="132637"/>
                  <a:pt x="243192" y="126460"/>
                </a:cubicBezTo>
                <a:cubicBezTo>
                  <a:pt x="265808" y="122691"/>
                  <a:pt x="288624" y="120219"/>
                  <a:pt x="311285" y="116732"/>
                </a:cubicBezTo>
                <a:cubicBezTo>
                  <a:pt x="486602" y="89759"/>
                  <a:pt x="240464" y="125458"/>
                  <a:pt x="437745" y="97277"/>
                </a:cubicBezTo>
                <a:cubicBezTo>
                  <a:pt x="550782" y="64980"/>
                  <a:pt x="463562" y="85538"/>
                  <a:pt x="603115" y="68094"/>
                </a:cubicBezTo>
                <a:cubicBezTo>
                  <a:pt x="622686" y="65648"/>
                  <a:pt x="641862" y="60396"/>
                  <a:pt x="661481" y="58366"/>
                </a:cubicBezTo>
                <a:cubicBezTo>
                  <a:pt x="735944" y="50663"/>
                  <a:pt x="885217" y="38911"/>
                  <a:pt x="885217" y="38911"/>
                </a:cubicBezTo>
                <a:cubicBezTo>
                  <a:pt x="898187" y="35668"/>
                  <a:pt x="911018" y="31805"/>
                  <a:pt x="924128" y="29183"/>
                </a:cubicBezTo>
                <a:cubicBezTo>
                  <a:pt x="1018133" y="10382"/>
                  <a:pt x="947830" y="28412"/>
                  <a:pt x="1050587" y="9728"/>
                </a:cubicBezTo>
                <a:cubicBezTo>
                  <a:pt x="1063741" y="7336"/>
                  <a:pt x="1089498" y="0"/>
                  <a:pt x="108949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7996138" y="1313235"/>
            <a:ext cx="642025" cy="1994170"/>
          </a:xfrm>
          <a:custGeom>
            <a:avLst/>
            <a:gdLst>
              <a:gd name="connsiteX0" fmla="*/ 350195 w 642025"/>
              <a:gd name="connsiteY0" fmla="*/ 1994170 h 1994170"/>
              <a:gd name="connsiteX1" fmla="*/ 359923 w 642025"/>
              <a:gd name="connsiteY1" fmla="*/ 1702341 h 1994170"/>
              <a:gd name="connsiteX2" fmla="*/ 369651 w 642025"/>
              <a:gd name="connsiteY2" fmla="*/ 1585609 h 1994170"/>
              <a:gd name="connsiteX3" fmla="*/ 389106 w 642025"/>
              <a:gd name="connsiteY3" fmla="*/ 1566153 h 1994170"/>
              <a:gd name="connsiteX4" fmla="*/ 466927 w 642025"/>
              <a:gd name="connsiteY4" fmla="*/ 1517515 h 1994170"/>
              <a:gd name="connsiteX5" fmla="*/ 535021 w 642025"/>
              <a:gd name="connsiteY5" fmla="*/ 1498060 h 1994170"/>
              <a:gd name="connsiteX6" fmla="*/ 564204 w 642025"/>
              <a:gd name="connsiteY6" fmla="*/ 1478604 h 1994170"/>
              <a:gd name="connsiteX7" fmla="*/ 593387 w 642025"/>
              <a:gd name="connsiteY7" fmla="*/ 1468877 h 1994170"/>
              <a:gd name="connsiteX8" fmla="*/ 612842 w 642025"/>
              <a:gd name="connsiteY8" fmla="*/ 1439694 h 1994170"/>
              <a:gd name="connsiteX9" fmla="*/ 603115 w 642025"/>
              <a:gd name="connsiteY9" fmla="*/ 1293779 h 1994170"/>
              <a:gd name="connsiteX10" fmla="*/ 593387 w 642025"/>
              <a:gd name="connsiteY10" fmla="*/ 1264596 h 1994170"/>
              <a:gd name="connsiteX11" fmla="*/ 564204 w 642025"/>
              <a:gd name="connsiteY11" fmla="*/ 1225685 h 1994170"/>
              <a:gd name="connsiteX12" fmla="*/ 515566 w 642025"/>
              <a:gd name="connsiteY12" fmla="*/ 1138136 h 1994170"/>
              <a:gd name="connsiteX13" fmla="*/ 496110 w 642025"/>
              <a:gd name="connsiteY13" fmla="*/ 1108953 h 1994170"/>
              <a:gd name="connsiteX14" fmla="*/ 476655 w 642025"/>
              <a:gd name="connsiteY14" fmla="*/ 1079770 h 1994170"/>
              <a:gd name="connsiteX15" fmla="*/ 437744 w 642025"/>
              <a:gd name="connsiteY15" fmla="*/ 1031132 h 1994170"/>
              <a:gd name="connsiteX16" fmla="*/ 398834 w 642025"/>
              <a:gd name="connsiteY16" fmla="*/ 1011677 h 1994170"/>
              <a:gd name="connsiteX17" fmla="*/ 379378 w 642025"/>
              <a:gd name="connsiteY17" fmla="*/ 982494 h 1994170"/>
              <a:gd name="connsiteX18" fmla="*/ 369651 w 642025"/>
              <a:gd name="connsiteY18" fmla="*/ 933855 h 1994170"/>
              <a:gd name="connsiteX19" fmla="*/ 437744 w 642025"/>
              <a:gd name="connsiteY19" fmla="*/ 904673 h 1994170"/>
              <a:gd name="connsiteX20" fmla="*/ 535021 w 642025"/>
              <a:gd name="connsiteY20" fmla="*/ 885217 h 1994170"/>
              <a:gd name="connsiteX21" fmla="*/ 437744 w 642025"/>
              <a:gd name="connsiteY21" fmla="*/ 836579 h 1994170"/>
              <a:gd name="connsiteX22" fmla="*/ 301557 w 642025"/>
              <a:gd name="connsiteY22" fmla="*/ 817124 h 1994170"/>
              <a:gd name="connsiteX23" fmla="*/ 252919 w 642025"/>
              <a:gd name="connsiteY23" fmla="*/ 797668 h 1994170"/>
              <a:gd name="connsiteX24" fmla="*/ 194553 w 642025"/>
              <a:gd name="connsiteY24" fmla="*/ 787941 h 1994170"/>
              <a:gd name="connsiteX25" fmla="*/ 145915 w 642025"/>
              <a:gd name="connsiteY25" fmla="*/ 758758 h 1994170"/>
              <a:gd name="connsiteX26" fmla="*/ 77821 w 642025"/>
              <a:gd name="connsiteY26" fmla="*/ 729575 h 1994170"/>
              <a:gd name="connsiteX27" fmla="*/ 19455 w 642025"/>
              <a:gd name="connsiteY27" fmla="*/ 680936 h 1994170"/>
              <a:gd name="connsiteX28" fmla="*/ 0 w 642025"/>
              <a:gd name="connsiteY28" fmla="*/ 622570 h 1994170"/>
              <a:gd name="connsiteX29" fmla="*/ 29183 w 642025"/>
              <a:gd name="connsiteY29" fmla="*/ 583660 h 1994170"/>
              <a:gd name="connsiteX30" fmla="*/ 223736 w 642025"/>
              <a:gd name="connsiteY30" fmla="*/ 505838 h 1994170"/>
              <a:gd name="connsiteX31" fmla="*/ 272374 w 642025"/>
              <a:gd name="connsiteY31" fmla="*/ 486383 h 1994170"/>
              <a:gd name="connsiteX32" fmla="*/ 369651 w 642025"/>
              <a:gd name="connsiteY32" fmla="*/ 437745 h 1994170"/>
              <a:gd name="connsiteX33" fmla="*/ 428017 w 642025"/>
              <a:gd name="connsiteY33" fmla="*/ 418290 h 1994170"/>
              <a:gd name="connsiteX34" fmla="*/ 505838 w 642025"/>
              <a:gd name="connsiteY34" fmla="*/ 379379 h 1994170"/>
              <a:gd name="connsiteX35" fmla="*/ 564204 w 642025"/>
              <a:gd name="connsiteY35" fmla="*/ 350196 h 1994170"/>
              <a:gd name="connsiteX36" fmla="*/ 632298 w 642025"/>
              <a:gd name="connsiteY36" fmla="*/ 252919 h 1994170"/>
              <a:gd name="connsiteX37" fmla="*/ 642025 w 642025"/>
              <a:gd name="connsiteY37" fmla="*/ 223736 h 1994170"/>
              <a:gd name="connsiteX38" fmla="*/ 622570 w 642025"/>
              <a:gd name="connsiteY38" fmla="*/ 126460 h 1994170"/>
              <a:gd name="connsiteX39" fmla="*/ 603115 w 642025"/>
              <a:gd name="connsiteY39" fmla="*/ 107004 h 1994170"/>
              <a:gd name="connsiteX40" fmla="*/ 573932 w 642025"/>
              <a:gd name="connsiteY40" fmla="*/ 87549 h 1994170"/>
              <a:gd name="connsiteX41" fmla="*/ 496110 w 642025"/>
              <a:gd name="connsiteY41" fmla="*/ 68094 h 1994170"/>
              <a:gd name="connsiteX42" fmla="*/ 418289 w 642025"/>
              <a:gd name="connsiteY42" fmla="*/ 48638 h 1994170"/>
              <a:gd name="connsiteX43" fmla="*/ 379378 w 642025"/>
              <a:gd name="connsiteY43" fmla="*/ 38911 h 1994170"/>
              <a:gd name="connsiteX44" fmla="*/ 330740 w 642025"/>
              <a:gd name="connsiteY44" fmla="*/ 29183 h 1994170"/>
              <a:gd name="connsiteX45" fmla="*/ 301557 w 642025"/>
              <a:gd name="connsiteY45" fmla="*/ 19455 h 1994170"/>
              <a:gd name="connsiteX46" fmla="*/ 291829 w 642025"/>
              <a:gd name="connsiteY46" fmla="*/ 0 h 199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42025" h="1994170">
                <a:moveTo>
                  <a:pt x="350195" y="1994170"/>
                </a:moveTo>
                <a:cubicBezTo>
                  <a:pt x="353438" y="1896894"/>
                  <a:pt x="355293" y="1799561"/>
                  <a:pt x="359923" y="1702341"/>
                </a:cubicBezTo>
                <a:cubicBezTo>
                  <a:pt x="361780" y="1663340"/>
                  <a:pt x="361470" y="1623788"/>
                  <a:pt x="369651" y="1585609"/>
                </a:cubicBezTo>
                <a:cubicBezTo>
                  <a:pt x="371573" y="1576641"/>
                  <a:pt x="381593" y="1571413"/>
                  <a:pt x="389106" y="1566153"/>
                </a:cubicBezTo>
                <a:cubicBezTo>
                  <a:pt x="414166" y="1548611"/>
                  <a:pt x="437250" y="1524934"/>
                  <a:pt x="466927" y="1517515"/>
                </a:cubicBezTo>
                <a:cubicBezTo>
                  <a:pt x="515786" y="1505300"/>
                  <a:pt x="493154" y="1512015"/>
                  <a:pt x="535021" y="1498060"/>
                </a:cubicBezTo>
                <a:cubicBezTo>
                  <a:pt x="544749" y="1491575"/>
                  <a:pt x="553747" y="1483833"/>
                  <a:pt x="564204" y="1478604"/>
                </a:cubicBezTo>
                <a:cubicBezTo>
                  <a:pt x="573375" y="1474018"/>
                  <a:pt x="585380" y="1475282"/>
                  <a:pt x="593387" y="1468877"/>
                </a:cubicBezTo>
                <a:cubicBezTo>
                  <a:pt x="602516" y="1461574"/>
                  <a:pt x="606357" y="1449422"/>
                  <a:pt x="612842" y="1439694"/>
                </a:cubicBezTo>
                <a:cubicBezTo>
                  <a:pt x="609600" y="1391056"/>
                  <a:pt x="608498" y="1342227"/>
                  <a:pt x="603115" y="1293779"/>
                </a:cubicBezTo>
                <a:cubicBezTo>
                  <a:pt x="601983" y="1283588"/>
                  <a:pt x="598474" y="1273499"/>
                  <a:pt x="593387" y="1264596"/>
                </a:cubicBezTo>
                <a:cubicBezTo>
                  <a:pt x="585343" y="1250519"/>
                  <a:pt x="573932" y="1238655"/>
                  <a:pt x="564204" y="1225685"/>
                </a:cubicBezTo>
                <a:cubicBezTo>
                  <a:pt x="547082" y="1174321"/>
                  <a:pt x="560163" y="1205032"/>
                  <a:pt x="515566" y="1138136"/>
                </a:cubicBezTo>
                <a:lnTo>
                  <a:pt x="496110" y="1108953"/>
                </a:lnTo>
                <a:cubicBezTo>
                  <a:pt x="489625" y="1099225"/>
                  <a:pt x="483958" y="1088899"/>
                  <a:pt x="476655" y="1079770"/>
                </a:cubicBezTo>
                <a:cubicBezTo>
                  <a:pt x="463685" y="1063557"/>
                  <a:pt x="453369" y="1044804"/>
                  <a:pt x="437744" y="1031132"/>
                </a:cubicBezTo>
                <a:cubicBezTo>
                  <a:pt x="426831" y="1021583"/>
                  <a:pt x="411804" y="1018162"/>
                  <a:pt x="398834" y="1011677"/>
                </a:cubicBezTo>
                <a:cubicBezTo>
                  <a:pt x="392349" y="1001949"/>
                  <a:pt x="386681" y="991623"/>
                  <a:pt x="379378" y="982494"/>
                </a:cubicBezTo>
                <a:cubicBezTo>
                  <a:pt x="363249" y="962333"/>
                  <a:pt x="345198" y="964421"/>
                  <a:pt x="369651" y="933855"/>
                </a:cubicBezTo>
                <a:cubicBezTo>
                  <a:pt x="385741" y="913742"/>
                  <a:pt x="415184" y="909507"/>
                  <a:pt x="437744" y="904673"/>
                </a:cubicBezTo>
                <a:cubicBezTo>
                  <a:pt x="470078" y="897744"/>
                  <a:pt x="535021" y="885217"/>
                  <a:pt x="535021" y="885217"/>
                </a:cubicBezTo>
                <a:cubicBezTo>
                  <a:pt x="494721" y="844917"/>
                  <a:pt x="509499" y="850246"/>
                  <a:pt x="437744" y="836579"/>
                </a:cubicBezTo>
                <a:cubicBezTo>
                  <a:pt x="392697" y="827999"/>
                  <a:pt x="301557" y="817124"/>
                  <a:pt x="301557" y="817124"/>
                </a:cubicBezTo>
                <a:cubicBezTo>
                  <a:pt x="285344" y="810639"/>
                  <a:pt x="269765" y="802262"/>
                  <a:pt x="252919" y="797668"/>
                </a:cubicBezTo>
                <a:cubicBezTo>
                  <a:pt x="233890" y="792478"/>
                  <a:pt x="213089" y="794681"/>
                  <a:pt x="194553" y="787941"/>
                </a:cubicBezTo>
                <a:cubicBezTo>
                  <a:pt x="176784" y="781480"/>
                  <a:pt x="162443" y="767940"/>
                  <a:pt x="145915" y="758758"/>
                </a:cubicBezTo>
                <a:cubicBezTo>
                  <a:pt x="109851" y="738722"/>
                  <a:pt x="112264" y="741055"/>
                  <a:pt x="77821" y="729575"/>
                </a:cubicBezTo>
                <a:cubicBezTo>
                  <a:pt x="75297" y="727682"/>
                  <a:pt x="25640" y="693306"/>
                  <a:pt x="19455" y="680936"/>
                </a:cubicBezTo>
                <a:cubicBezTo>
                  <a:pt x="10284" y="662593"/>
                  <a:pt x="0" y="622570"/>
                  <a:pt x="0" y="622570"/>
                </a:cubicBezTo>
                <a:cubicBezTo>
                  <a:pt x="9728" y="609600"/>
                  <a:pt x="16071" y="593196"/>
                  <a:pt x="29183" y="583660"/>
                </a:cubicBezTo>
                <a:cubicBezTo>
                  <a:pt x="84949" y="543103"/>
                  <a:pt x="162561" y="530308"/>
                  <a:pt x="223736" y="505838"/>
                </a:cubicBezTo>
                <a:cubicBezTo>
                  <a:pt x="239949" y="499353"/>
                  <a:pt x="256551" y="493767"/>
                  <a:pt x="272374" y="486383"/>
                </a:cubicBezTo>
                <a:cubicBezTo>
                  <a:pt x="305226" y="471052"/>
                  <a:pt x="335258" y="449209"/>
                  <a:pt x="369651" y="437745"/>
                </a:cubicBezTo>
                <a:cubicBezTo>
                  <a:pt x="389106" y="431260"/>
                  <a:pt x="409167" y="426368"/>
                  <a:pt x="428017" y="418290"/>
                </a:cubicBezTo>
                <a:cubicBezTo>
                  <a:pt x="454674" y="406865"/>
                  <a:pt x="481707" y="395466"/>
                  <a:pt x="505838" y="379379"/>
                </a:cubicBezTo>
                <a:cubicBezTo>
                  <a:pt x="543553" y="354236"/>
                  <a:pt x="523930" y="363621"/>
                  <a:pt x="564204" y="350196"/>
                </a:cubicBezTo>
                <a:cubicBezTo>
                  <a:pt x="638772" y="275628"/>
                  <a:pt x="612618" y="321801"/>
                  <a:pt x="632298" y="252919"/>
                </a:cubicBezTo>
                <a:cubicBezTo>
                  <a:pt x="635115" y="243060"/>
                  <a:pt x="638783" y="233464"/>
                  <a:pt x="642025" y="223736"/>
                </a:cubicBezTo>
                <a:cubicBezTo>
                  <a:pt x="640338" y="211924"/>
                  <a:pt x="635305" y="147685"/>
                  <a:pt x="622570" y="126460"/>
                </a:cubicBezTo>
                <a:cubicBezTo>
                  <a:pt x="617851" y="118596"/>
                  <a:pt x="610277" y="112733"/>
                  <a:pt x="603115" y="107004"/>
                </a:cubicBezTo>
                <a:cubicBezTo>
                  <a:pt x="593986" y="99701"/>
                  <a:pt x="584389" y="92777"/>
                  <a:pt x="573932" y="87549"/>
                </a:cubicBezTo>
                <a:cubicBezTo>
                  <a:pt x="552675" y="76921"/>
                  <a:pt x="516731" y="72853"/>
                  <a:pt x="496110" y="68094"/>
                </a:cubicBezTo>
                <a:cubicBezTo>
                  <a:pt x="470056" y="62082"/>
                  <a:pt x="444229" y="55123"/>
                  <a:pt x="418289" y="48638"/>
                </a:cubicBezTo>
                <a:cubicBezTo>
                  <a:pt x="405319" y="45395"/>
                  <a:pt x="392488" y="41533"/>
                  <a:pt x="379378" y="38911"/>
                </a:cubicBezTo>
                <a:cubicBezTo>
                  <a:pt x="363165" y="35668"/>
                  <a:pt x="346780" y="33193"/>
                  <a:pt x="330740" y="29183"/>
                </a:cubicBezTo>
                <a:cubicBezTo>
                  <a:pt x="320792" y="26696"/>
                  <a:pt x="309760" y="25607"/>
                  <a:pt x="301557" y="19455"/>
                </a:cubicBezTo>
                <a:cubicBezTo>
                  <a:pt x="295757" y="15105"/>
                  <a:pt x="295072" y="6485"/>
                  <a:pt x="29182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173185" y="1235414"/>
            <a:ext cx="486383" cy="2149813"/>
          </a:xfrm>
          <a:custGeom>
            <a:avLst/>
            <a:gdLst>
              <a:gd name="connsiteX0" fmla="*/ 389106 w 486383"/>
              <a:gd name="connsiteY0" fmla="*/ 2149813 h 2149813"/>
              <a:gd name="connsiteX1" fmla="*/ 282102 w 486383"/>
              <a:gd name="connsiteY1" fmla="*/ 2110902 h 2149813"/>
              <a:gd name="connsiteX2" fmla="*/ 223736 w 486383"/>
              <a:gd name="connsiteY2" fmla="*/ 2071991 h 2149813"/>
              <a:gd name="connsiteX3" fmla="*/ 194553 w 486383"/>
              <a:gd name="connsiteY3" fmla="*/ 2052536 h 2149813"/>
              <a:gd name="connsiteX4" fmla="*/ 165370 w 486383"/>
              <a:gd name="connsiteY4" fmla="*/ 2023353 h 2149813"/>
              <a:gd name="connsiteX5" fmla="*/ 87549 w 486383"/>
              <a:gd name="connsiteY5" fmla="*/ 1964987 h 2149813"/>
              <a:gd name="connsiteX6" fmla="*/ 68093 w 486383"/>
              <a:gd name="connsiteY6" fmla="*/ 1935804 h 2149813"/>
              <a:gd name="connsiteX7" fmla="*/ 38910 w 486383"/>
              <a:gd name="connsiteY7" fmla="*/ 1906621 h 2149813"/>
              <a:gd name="connsiteX8" fmla="*/ 19455 w 486383"/>
              <a:gd name="connsiteY8" fmla="*/ 1867711 h 2149813"/>
              <a:gd name="connsiteX9" fmla="*/ 29183 w 486383"/>
              <a:gd name="connsiteY9" fmla="*/ 1789889 h 2149813"/>
              <a:gd name="connsiteX10" fmla="*/ 97276 w 486383"/>
              <a:gd name="connsiteY10" fmla="*/ 1731523 h 2149813"/>
              <a:gd name="connsiteX11" fmla="*/ 126459 w 486383"/>
              <a:gd name="connsiteY11" fmla="*/ 1712068 h 2149813"/>
              <a:gd name="connsiteX12" fmla="*/ 145915 w 486383"/>
              <a:gd name="connsiteY12" fmla="*/ 1692613 h 2149813"/>
              <a:gd name="connsiteX13" fmla="*/ 175098 w 486383"/>
              <a:gd name="connsiteY13" fmla="*/ 1673157 h 2149813"/>
              <a:gd name="connsiteX14" fmla="*/ 214008 w 486383"/>
              <a:gd name="connsiteY14" fmla="*/ 1643974 h 2149813"/>
              <a:gd name="connsiteX15" fmla="*/ 252919 w 486383"/>
              <a:gd name="connsiteY15" fmla="*/ 1634247 h 2149813"/>
              <a:gd name="connsiteX16" fmla="*/ 340468 w 486383"/>
              <a:gd name="connsiteY16" fmla="*/ 1585608 h 2149813"/>
              <a:gd name="connsiteX17" fmla="*/ 369651 w 486383"/>
              <a:gd name="connsiteY17" fmla="*/ 1575881 h 2149813"/>
              <a:gd name="connsiteX18" fmla="*/ 408561 w 486383"/>
              <a:gd name="connsiteY18" fmla="*/ 1546698 h 2149813"/>
              <a:gd name="connsiteX19" fmla="*/ 447472 w 486383"/>
              <a:gd name="connsiteY19" fmla="*/ 1536970 h 2149813"/>
              <a:gd name="connsiteX20" fmla="*/ 476655 w 486383"/>
              <a:gd name="connsiteY20" fmla="*/ 1507787 h 2149813"/>
              <a:gd name="connsiteX21" fmla="*/ 486383 w 486383"/>
              <a:gd name="connsiteY21" fmla="*/ 1468876 h 2149813"/>
              <a:gd name="connsiteX22" fmla="*/ 476655 w 486383"/>
              <a:gd name="connsiteY22" fmla="*/ 1439694 h 2149813"/>
              <a:gd name="connsiteX23" fmla="*/ 437744 w 486383"/>
              <a:gd name="connsiteY23" fmla="*/ 1371600 h 2149813"/>
              <a:gd name="connsiteX24" fmla="*/ 408561 w 486383"/>
              <a:gd name="connsiteY24" fmla="*/ 1332689 h 2149813"/>
              <a:gd name="connsiteX25" fmla="*/ 379378 w 486383"/>
              <a:gd name="connsiteY25" fmla="*/ 1313234 h 2149813"/>
              <a:gd name="connsiteX26" fmla="*/ 321012 w 486383"/>
              <a:gd name="connsiteY26" fmla="*/ 1264596 h 2149813"/>
              <a:gd name="connsiteX27" fmla="*/ 291829 w 486383"/>
              <a:gd name="connsiteY27" fmla="*/ 1254868 h 2149813"/>
              <a:gd name="connsiteX28" fmla="*/ 194553 w 486383"/>
              <a:gd name="connsiteY28" fmla="*/ 1206230 h 2149813"/>
              <a:gd name="connsiteX29" fmla="*/ 107004 w 486383"/>
              <a:gd name="connsiteY29" fmla="*/ 1167319 h 2149813"/>
              <a:gd name="connsiteX30" fmla="*/ 68093 w 486383"/>
              <a:gd name="connsiteY30" fmla="*/ 1157591 h 2149813"/>
              <a:gd name="connsiteX31" fmla="*/ 0 w 486383"/>
              <a:gd name="connsiteY31" fmla="*/ 1089498 h 2149813"/>
              <a:gd name="connsiteX32" fmla="*/ 9727 w 486383"/>
              <a:gd name="connsiteY32" fmla="*/ 1040859 h 2149813"/>
              <a:gd name="connsiteX33" fmla="*/ 48638 w 486383"/>
              <a:gd name="connsiteY33" fmla="*/ 1021404 h 2149813"/>
              <a:gd name="connsiteX34" fmla="*/ 68093 w 486383"/>
              <a:gd name="connsiteY34" fmla="*/ 992221 h 2149813"/>
              <a:gd name="connsiteX35" fmla="*/ 116732 w 486383"/>
              <a:gd name="connsiteY35" fmla="*/ 953311 h 2149813"/>
              <a:gd name="connsiteX36" fmla="*/ 136187 w 486383"/>
              <a:gd name="connsiteY36" fmla="*/ 933855 h 2149813"/>
              <a:gd name="connsiteX37" fmla="*/ 155642 w 486383"/>
              <a:gd name="connsiteY37" fmla="*/ 875489 h 2149813"/>
              <a:gd name="connsiteX38" fmla="*/ 165370 w 486383"/>
              <a:gd name="connsiteY38" fmla="*/ 846306 h 2149813"/>
              <a:gd name="connsiteX39" fmla="*/ 184825 w 486383"/>
              <a:gd name="connsiteY39" fmla="*/ 807396 h 2149813"/>
              <a:gd name="connsiteX40" fmla="*/ 204280 w 486383"/>
              <a:gd name="connsiteY40" fmla="*/ 778213 h 2149813"/>
              <a:gd name="connsiteX41" fmla="*/ 223736 w 486383"/>
              <a:gd name="connsiteY41" fmla="*/ 710119 h 2149813"/>
              <a:gd name="connsiteX42" fmla="*/ 243191 w 486383"/>
              <a:gd name="connsiteY42" fmla="*/ 680936 h 2149813"/>
              <a:gd name="connsiteX43" fmla="*/ 262646 w 486383"/>
              <a:gd name="connsiteY43" fmla="*/ 622570 h 2149813"/>
              <a:gd name="connsiteX44" fmla="*/ 272374 w 486383"/>
              <a:gd name="connsiteY44" fmla="*/ 593387 h 2149813"/>
              <a:gd name="connsiteX45" fmla="*/ 262646 w 486383"/>
              <a:gd name="connsiteY45" fmla="*/ 496111 h 2149813"/>
              <a:gd name="connsiteX46" fmla="*/ 252919 w 486383"/>
              <a:gd name="connsiteY46" fmla="*/ 466928 h 2149813"/>
              <a:gd name="connsiteX47" fmla="*/ 243191 w 486383"/>
              <a:gd name="connsiteY47" fmla="*/ 428017 h 2149813"/>
              <a:gd name="connsiteX48" fmla="*/ 204280 w 486383"/>
              <a:gd name="connsiteY48" fmla="*/ 350196 h 2149813"/>
              <a:gd name="connsiteX49" fmla="*/ 204280 w 486383"/>
              <a:gd name="connsiteY49" fmla="*/ 214008 h 2149813"/>
              <a:gd name="connsiteX50" fmla="*/ 223736 w 486383"/>
              <a:gd name="connsiteY50" fmla="*/ 184825 h 2149813"/>
              <a:gd name="connsiteX51" fmla="*/ 223736 w 486383"/>
              <a:gd name="connsiteY51" fmla="*/ 29183 h 2149813"/>
              <a:gd name="connsiteX52" fmla="*/ 214008 w 486383"/>
              <a:gd name="connsiteY52" fmla="*/ 0 h 2149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86383" h="2149813">
                <a:moveTo>
                  <a:pt x="389106" y="2149813"/>
                </a:moveTo>
                <a:cubicBezTo>
                  <a:pt x="338162" y="2135257"/>
                  <a:pt x="323027" y="2135457"/>
                  <a:pt x="282102" y="2110902"/>
                </a:cubicBezTo>
                <a:cubicBezTo>
                  <a:pt x="262052" y="2098872"/>
                  <a:pt x="243191" y="2084961"/>
                  <a:pt x="223736" y="2071991"/>
                </a:cubicBezTo>
                <a:cubicBezTo>
                  <a:pt x="214008" y="2065506"/>
                  <a:pt x="202820" y="2060803"/>
                  <a:pt x="194553" y="2052536"/>
                </a:cubicBezTo>
                <a:cubicBezTo>
                  <a:pt x="184825" y="2042808"/>
                  <a:pt x="175723" y="2032412"/>
                  <a:pt x="165370" y="2023353"/>
                </a:cubicBezTo>
                <a:cubicBezTo>
                  <a:pt x="128396" y="1991000"/>
                  <a:pt x="122299" y="1988153"/>
                  <a:pt x="87549" y="1964987"/>
                </a:cubicBezTo>
                <a:cubicBezTo>
                  <a:pt x="81064" y="1955259"/>
                  <a:pt x="75578" y="1944785"/>
                  <a:pt x="68093" y="1935804"/>
                </a:cubicBezTo>
                <a:cubicBezTo>
                  <a:pt x="59286" y="1925236"/>
                  <a:pt x="46906" y="1917816"/>
                  <a:pt x="38910" y="1906621"/>
                </a:cubicBezTo>
                <a:cubicBezTo>
                  <a:pt x="30482" y="1894821"/>
                  <a:pt x="25940" y="1880681"/>
                  <a:pt x="19455" y="1867711"/>
                </a:cubicBezTo>
                <a:cubicBezTo>
                  <a:pt x="22698" y="1841770"/>
                  <a:pt x="20249" y="1814458"/>
                  <a:pt x="29183" y="1789889"/>
                </a:cubicBezTo>
                <a:cubicBezTo>
                  <a:pt x="34145" y="1776245"/>
                  <a:pt x="89416" y="1737137"/>
                  <a:pt x="97276" y="1731523"/>
                </a:cubicBezTo>
                <a:cubicBezTo>
                  <a:pt x="106789" y="1724728"/>
                  <a:pt x="117330" y="1719371"/>
                  <a:pt x="126459" y="1712068"/>
                </a:cubicBezTo>
                <a:cubicBezTo>
                  <a:pt x="133621" y="1706339"/>
                  <a:pt x="138753" y="1698342"/>
                  <a:pt x="145915" y="1692613"/>
                </a:cubicBezTo>
                <a:cubicBezTo>
                  <a:pt x="155044" y="1685310"/>
                  <a:pt x="165584" y="1679953"/>
                  <a:pt x="175098" y="1673157"/>
                </a:cubicBezTo>
                <a:cubicBezTo>
                  <a:pt x="188291" y="1663733"/>
                  <a:pt x="199507" y="1651224"/>
                  <a:pt x="214008" y="1643974"/>
                </a:cubicBezTo>
                <a:cubicBezTo>
                  <a:pt x="225966" y="1637995"/>
                  <a:pt x="239949" y="1637489"/>
                  <a:pt x="252919" y="1634247"/>
                </a:cubicBezTo>
                <a:cubicBezTo>
                  <a:pt x="283661" y="1615802"/>
                  <a:pt x="307909" y="1599562"/>
                  <a:pt x="340468" y="1585608"/>
                </a:cubicBezTo>
                <a:cubicBezTo>
                  <a:pt x="349893" y="1581569"/>
                  <a:pt x="359923" y="1579123"/>
                  <a:pt x="369651" y="1575881"/>
                </a:cubicBezTo>
                <a:cubicBezTo>
                  <a:pt x="382621" y="1566153"/>
                  <a:pt x="394060" y="1553949"/>
                  <a:pt x="408561" y="1546698"/>
                </a:cubicBezTo>
                <a:cubicBezTo>
                  <a:pt x="420519" y="1540719"/>
                  <a:pt x="435864" y="1543603"/>
                  <a:pt x="447472" y="1536970"/>
                </a:cubicBezTo>
                <a:cubicBezTo>
                  <a:pt x="459416" y="1530145"/>
                  <a:pt x="466927" y="1517515"/>
                  <a:pt x="476655" y="1507787"/>
                </a:cubicBezTo>
                <a:cubicBezTo>
                  <a:pt x="479898" y="1494817"/>
                  <a:pt x="486383" y="1482246"/>
                  <a:pt x="486383" y="1468876"/>
                </a:cubicBezTo>
                <a:cubicBezTo>
                  <a:pt x="486383" y="1458622"/>
                  <a:pt x="480255" y="1449295"/>
                  <a:pt x="476655" y="1439694"/>
                </a:cubicBezTo>
                <a:cubicBezTo>
                  <a:pt x="448132" y="1363632"/>
                  <a:pt x="472522" y="1413333"/>
                  <a:pt x="437744" y="1371600"/>
                </a:cubicBezTo>
                <a:cubicBezTo>
                  <a:pt x="427365" y="1359145"/>
                  <a:pt x="420025" y="1344153"/>
                  <a:pt x="408561" y="1332689"/>
                </a:cubicBezTo>
                <a:cubicBezTo>
                  <a:pt x="400294" y="1324422"/>
                  <a:pt x="388606" y="1320412"/>
                  <a:pt x="379378" y="1313234"/>
                </a:cubicBezTo>
                <a:cubicBezTo>
                  <a:pt x="359388" y="1297686"/>
                  <a:pt x="342084" y="1278644"/>
                  <a:pt x="321012" y="1264596"/>
                </a:cubicBezTo>
                <a:cubicBezTo>
                  <a:pt x="312480" y="1258908"/>
                  <a:pt x="301139" y="1259165"/>
                  <a:pt x="291829" y="1254868"/>
                </a:cubicBezTo>
                <a:cubicBezTo>
                  <a:pt x="258913" y="1239676"/>
                  <a:pt x="226978" y="1222443"/>
                  <a:pt x="194553" y="1206230"/>
                </a:cubicBezTo>
                <a:cubicBezTo>
                  <a:pt x="160649" y="1189278"/>
                  <a:pt x="144271" y="1179741"/>
                  <a:pt x="107004" y="1167319"/>
                </a:cubicBezTo>
                <a:cubicBezTo>
                  <a:pt x="94321" y="1163091"/>
                  <a:pt x="81063" y="1160834"/>
                  <a:pt x="68093" y="1157591"/>
                </a:cubicBezTo>
                <a:cubicBezTo>
                  <a:pt x="1195" y="1112993"/>
                  <a:pt x="17121" y="1140864"/>
                  <a:pt x="0" y="1089498"/>
                </a:cubicBezTo>
                <a:cubicBezTo>
                  <a:pt x="3242" y="1073285"/>
                  <a:pt x="117" y="1054313"/>
                  <a:pt x="9727" y="1040859"/>
                </a:cubicBezTo>
                <a:cubicBezTo>
                  <a:pt x="18156" y="1029059"/>
                  <a:pt x="37498" y="1030687"/>
                  <a:pt x="48638" y="1021404"/>
                </a:cubicBezTo>
                <a:cubicBezTo>
                  <a:pt x="57619" y="1013920"/>
                  <a:pt x="60790" y="1001350"/>
                  <a:pt x="68093" y="992221"/>
                </a:cubicBezTo>
                <a:cubicBezTo>
                  <a:pt x="88970" y="966125"/>
                  <a:pt x="88644" y="975781"/>
                  <a:pt x="116732" y="953311"/>
                </a:cubicBezTo>
                <a:cubicBezTo>
                  <a:pt x="123894" y="947582"/>
                  <a:pt x="129702" y="940340"/>
                  <a:pt x="136187" y="933855"/>
                </a:cubicBezTo>
                <a:lnTo>
                  <a:pt x="155642" y="875489"/>
                </a:lnTo>
                <a:cubicBezTo>
                  <a:pt x="158885" y="865761"/>
                  <a:pt x="160784" y="855477"/>
                  <a:pt x="165370" y="846306"/>
                </a:cubicBezTo>
                <a:cubicBezTo>
                  <a:pt x="171855" y="833336"/>
                  <a:pt x="177631" y="819986"/>
                  <a:pt x="184825" y="807396"/>
                </a:cubicBezTo>
                <a:cubicBezTo>
                  <a:pt x="190625" y="797245"/>
                  <a:pt x="199052" y="788670"/>
                  <a:pt x="204280" y="778213"/>
                </a:cubicBezTo>
                <a:cubicBezTo>
                  <a:pt x="223211" y="740351"/>
                  <a:pt x="205034" y="753757"/>
                  <a:pt x="223736" y="710119"/>
                </a:cubicBezTo>
                <a:cubicBezTo>
                  <a:pt x="228341" y="699373"/>
                  <a:pt x="238443" y="691620"/>
                  <a:pt x="243191" y="680936"/>
                </a:cubicBezTo>
                <a:cubicBezTo>
                  <a:pt x="251520" y="662196"/>
                  <a:pt x="256161" y="642025"/>
                  <a:pt x="262646" y="622570"/>
                </a:cubicBezTo>
                <a:lnTo>
                  <a:pt x="272374" y="593387"/>
                </a:lnTo>
                <a:cubicBezTo>
                  <a:pt x="269131" y="560962"/>
                  <a:pt x="267601" y="528319"/>
                  <a:pt x="262646" y="496111"/>
                </a:cubicBezTo>
                <a:cubicBezTo>
                  <a:pt x="261087" y="485976"/>
                  <a:pt x="255736" y="476787"/>
                  <a:pt x="252919" y="466928"/>
                </a:cubicBezTo>
                <a:cubicBezTo>
                  <a:pt x="249246" y="454073"/>
                  <a:pt x="247033" y="440823"/>
                  <a:pt x="243191" y="428017"/>
                </a:cubicBezTo>
                <a:cubicBezTo>
                  <a:pt x="224029" y="364143"/>
                  <a:pt x="236809" y="382724"/>
                  <a:pt x="204280" y="350196"/>
                </a:cubicBezTo>
                <a:cubicBezTo>
                  <a:pt x="185748" y="294597"/>
                  <a:pt x="184822" y="304814"/>
                  <a:pt x="204280" y="214008"/>
                </a:cubicBezTo>
                <a:cubicBezTo>
                  <a:pt x="206730" y="202576"/>
                  <a:pt x="217251" y="194553"/>
                  <a:pt x="223736" y="184825"/>
                </a:cubicBezTo>
                <a:cubicBezTo>
                  <a:pt x="245672" y="119011"/>
                  <a:pt x="239029" y="151527"/>
                  <a:pt x="223736" y="29183"/>
                </a:cubicBezTo>
                <a:cubicBezTo>
                  <a:pt x="222464" y="19008"/>
                  <a:pt x="214008" y="0"/>
                  <a:pt x="21400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 rot="16200000">
            <a:off x="6693070" y="2041873"/>
            <a:ext cx="3004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SPR+ROT Feedback mediated online correction2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 rot="16200000">
            <a:off x="7768156" y="2132907"/>
            <a:ext cx="3004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SPR+ROT Feedback mediated online correction3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4625" y="1353309"/>
            <a:ext cx="6377563" cy="2931931"/>
            <a:chOff x="74625" y="1353309"/>
            <a:chExt cx="6377563" cy="2931931"/>
          </a:xfrm>
        </p:grpSpPr>
        <p:sp>
          <p:nvSpPr>
            <p:cNvPr id="96" name="TextBox 95"/>
            <p:cNvSpPr txBox="1"/>
            <p:nvPr/>
          </p:nvSpPr>
          <p:spPr>
            <a:xfrm>
              <a:off x="4519664" y="3915908"/>
              <a:ext cx="193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Actual sensory FB </a:t>
              </a:r>
              <a:endParaRPr lang="en-US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673275" y="1641752"/>
              <a:ext cx="1796376" cy="64633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Feedback controller</a:t>
              </a:r>
              <a:endParaRPr lang="en-US" dirty="0"/>
            </a:p>
          </p:txBody>
        </p:sp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049668" y="1546905"/>
              <a:ext cx="1027748" cy="836023"/>
            </a:xfrm>
            <a:prstGeom prst="rect">
              <a:avLst/>
            </a:prstGeom>
          </p:spPr>
        </p:pic>
        <p:cxnSp>
          <p:nvCxnSpPr>
            <p:cNvPr id="125" name="Straight Arrow Connector 124"/>
            <p:cNvCxnSpPr>
              <a:stCxn id="120" idx="3"/>
            </p:cNvCxnSpPr>
            <p:nvPr/>
          </p:nvCxnSpPr>
          <p:spPr>
            <a:xfrm flipV="1">
              <a:off x="3469651" y="1964916"/>
              <a:ext cx="1733534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74625" y="1663989"/>
              <a:ext cx="1134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Desired target</a:t>
              </a:r>
              <a:endParaRPr lang="en-US" dirty="0"/>
            </a:p>
          </p:txBody>
        </p:sp>
        <p:cxnSp>
          <p:nvCxnSpPr>
            <p:cNvPr id="131" name="Straight Arrow Connector 130"/>
            <p:cNvCxnSpPr>
              <a:endCxn id="120" idx="1"/>
            </p:cNvCxnSpPr>
            <p:nvPr/>
          </p:nvCxnSpPr>
          <p:spPr>
            <a:xfrm>
              <a:off x="1160425" y="1964918"/>
              <a:ext cx="5128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V="1">
              <a:off x="2495298" y="2382928"/>
              <a:ext cx="15425" cy="1214789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1342216" y="2458127"/>
              <a:ext cx="23295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Visuo</a:t>
              </a:r>
              <a:r>
                <a:rPr lang="en-US" dirty="0" smtClean="0"/>
                <a:t>-proprioceptive mismatch</a:t>
              </a:r>
            </a:p>
            <a:p>
              <a:pPr algn="ctr"/>
              <a:r>
                <a:rPr lang="en-US" dirty="0" smtClean="0"/>
                <a:t>(Sensory error)</a:t>
              </a:r>
            </a:p>
            <a:p>
              <a:pPr algn="ctr"/>
              <a:r>
                <a:rPr lang="en-US" dirty="0" smtClean="0"/>
                <a:t>(Online)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80034" y="2977622"/>
              <a:ext cx="1424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Expected FB 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4602293" y="3513834"/>
              <a:ext cx="1045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4224593" y="3413050"/>
              <a:ext cx="427246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4418324" y="1964488"/>
              <a:ext cx="5042" cy="3842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91569" y="2339411"/>
              <a:ext cx="1040462" cy="64633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Forward model</a:t>
              </a:r>
              <a:endParaRPr lang="en-US" dirty="0"/>
            </a:p>
          </p:txBody>
        </p:sp>
        <p:cxnSp>
          <p:nvCxnSpPr>
            <p:cNvPr id="88" name="Straight Arrow Connector 87"/>
            <p:cNvCxnSpPr>
              <a:stCxn id="38" idx="2"/>
              <a:endCxn id="25" idx="0"/>
            </p:cNvCxnSpPr>
            <p:nvPr/>
          </p:nvCxnSpPr>
          <p:spPr>
            <a:xfrm>
              <a:off x="4411800" y="2985742"/>
              <a:ext cx="26416" cy="427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5626611" y="2471802"/>
              <a:ext cx="14047" cy="1042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25" idx="2"/>
            </p:cNvCxnSpPr>
            <p:nvPr/>
          </p:nvCxnSpPr>
          <p:spPr>
            <a:xfrm flipH="1">
              <a:off x="2495298" y="3597716"/>
              <a:ext cx="1729295" cy="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3589753" y="1353309"/>
              <a:ext cx="14245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Motor command</a:t>
              </a:r>
              <a:endParaRPr lang="en-US" dirty="0"/>
            </a:p>
          </p:txBody>
        </p:sp>
        <p:pic>
          <p:nvPicPr>
            <p:cNvPr id="7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11683" y="2127601"/>
              <a:ext cx="640505" cy="255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3" name="Straight Arrow Connector 72"/>
            <p:cNvCxnSpPr/>
            <p:nvPr/>
          </p:nvCxnSpPr>
          <p:spPr>
            <a:xfrm>
              <a:off x="6178660" y="2547311"/>
              <a:ext cx="0" cy="1204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>
              <a:off x="4651840" y="3751524"/>
              <a:ext cx="14800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7080810" y="4450461"/>
            <a:ext cx="279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 Feedback adaptation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087321" y="5956707"/>
            <a:ext cx="279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 Feedback adaptation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883087" y="4619232"/>
            <a:ext cx="1267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9883087" y="4910085"/>
            <a:ext cx="1267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209279" y="5648790"/>
            <a:ext cx="279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SPROT Feedback adaptation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106688" y="5391834"/>
            <a:ext cx="279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 Feedback adaptation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053355" y="4764502"/>
            <a:ext cx="279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 Feedback adaptation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9717557" y="-530578"/>
            <a:ext cx="148263" cy="22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143022" y="5529862"/>
            <a:ext cx="598311" cy="237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43022" y="5818220"/>
            <a:ext cx="620889" cy="323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674500" y="5599251"/>
            <a:ext cx="844051" cy="218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7707550" y="5926387"/>
            <a:ext cx="788410" cy="200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658075" y="5708761"/>
            <a:ext cx="279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SPROT Feedback adaptation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651839" y="195640"/>
            <a:ext cx="2878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Discussion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268717" y="841150"/>
            <a:ext cx="2146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Feedback adaptation</a:t>
            </a:r>
          </a:p>
        </p:txBody>
      </p:sp>
    </p:spTree>
    <p:extLst>
      <p:ext uri="{BB962C8B-B14F-4D97-AF65-F5344CB8AC3E}">
        <p14:creationId xmlns:p14="http://schemas.microsoft.com/office/powerpoint/2010/main" val="180790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6" grpId="0"/>
      <p:bldP spid="70" grpId="0"/>
      <p:bldP spid="71" grpId="0"/>
      <p:bldP spid="39" grpId="0"/>
      <p:bldP spid="40" grpId="0"/>
      <p:bldP spid="43" grpId="0"/>
      <p:bldP spid="45" grpId="0"/>
      <p:bldP spid="46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1839" y="195640"/>
            <a:ext cx="2878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Discussion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37335" y="770035"/>
            <a:ext cx="18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Possible Network</a:t>
            </a:r>
            <a:endParaRPr lang="en-US" b="1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07610" y="4052812"/>
            <a:ext cx="902567" cy="404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84019" y="4040395"/>
            <a:ext cx="902567" cy="4041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00457" y="5644803"/>
            <a:ext cx="806406" cy="4041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27053" y="5207444"/>
            <a:ext cx="596689" cy="4041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00457" y="4845147"/>
            <a:ext cx="742219" cy="4041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636" y="3345605"/>
            <a:ext cx="902567" cy="4041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746" y="3059405"/>
            <a:ext cx="902567" cy="4041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56" y="2792742"/>
            <a:ext cx="902567" cy="40413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2704289" y="3190676"/>
            <a:ext cx="2052537" cy="9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737370" y="3190676"/>
            <a:ext cx="9727" cy="39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35302" y="4706163"/>
            <a:ext cx="0" cy="313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964987" y="5019661"/>
            <a:ext cx="5703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027586" y="5827931"/>
            <a:ext cx="9313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3"/>
          </p:cNvCxnSpPr>
          <p:nvPr/>
        </p:nvCxnSpPr>
        <p:spPr>
          <a:xfrm>
            <a:off x="4958893" y="4706163"/>
            <a:ext cx="0" cy="1121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00562" y="3002093"/>
            <a:ext cx="1027748" cy="836023"/>
          </a:xfrm>
          <a:prstGeom prst="rect">
            <a:avLst/>
          </a:prstGeom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8466" y="4321554"/>
            <a:ext cx="640505" cy="255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 flipH="1">
            <a:off x="4002388" y="5129253"/>
            <a:ext cx="1863391" cy="5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865779" y="3982628"/>
            <a:ext cx="0" cy="1146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280018" y="4576881"/>
            <a:ext cx="18701" cy="134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027587" y="5943151"/>
            <a:ext cx="2271132" cy="20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130487" y="5267047"/>
            <a:ext cx="225557" cy="156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3155572" y="5544769"/>
            <a:ext cx="202067" cy="8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1530561" y="5019661"/>
            <a:ext cx="51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1395746" y="5423796"/>
            <a:ext cx="6957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215226" y="5943151"/>
            <a:ext cx="876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1225816" y="3985328"/>
            <a:ext cx="21663" cy="1957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1367968" y="3982628"/>
            <a:ext cx="27778" cy="144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1498183" y="3982894"/>
            <a:ext cx="32378" cy="1036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161736" y="4703212"/>
            <a:ext cx="1840652" cy="1415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221804" y="3660744"/>
            <a:ext cx="1003425" cy="10330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57" y="2223868"/>
            <a:ext cx="902567" cy="40413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56" y="1786177"/>
            <a:ext cx="902567" cy="404135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661481" y="1702344"/>
            <a:ext cx="2042807" cy="9256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632298" y="2223867"/>
            <a:ext cx="2071990" cy="167107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61481" y="2684085"/>
            <a:ext cx="2042807" cy="779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46889" y="3136007"/>
            <a:ext cx="2042807" cy="7791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826851" y="3463273"/>
            <a:ext cx="54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758055" y="2847472"/>
            <a:ext cx="65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2811294" y="1786177"/>
            <a:ext cx="119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Dynamic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811294" y="2612002"/>
            <a:ext cx="119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Kinematic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97601" y="3091274"/>
            <a:ext cx="139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Shared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nw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62420" y="4578143"/>
            <a:ext cx="101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proprio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3062420" y="5889684"/>
            <a:ext cx="101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2119226" y="5038739"/>
            <a:ext cx="1010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visuo-proprio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926928" y="3554458"/>
            <a:ext cx="101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proprio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4678978" y="3571436"/>
            <a:ext cx="101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3373846" y="3901947"/>
            <a:ext cx="1010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Forward model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343492" y="6145853"/>
            <a:ext cx="196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 estimator</a:t>
            </a:r>
            <a:endParaRPr lang="en-US" dirty="0"/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4747098" y="3190676"/>
            <a:ext cx="935305" cy="9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8389630" y="1724778"/>
            <a:ext cx="2057399" cy="1231110"/>
            <a:chOff x="5165696" y="5519841"/>
            <a:chExt cx="2057399" cy="1231110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8443" y="6181361"/>
              <a:ext cx="902567" cy="404135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4553" y="5895161"/>
              <a:ext cx="902567" cy="404135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0663" y="5628498"/>
              <a:ext cx="902567" cy="404135"/>
            </a:xfrm>
            <a:prstGeom prst="rect">
              <a:avLst/>
            </a:prstGeom>
          </p:spPr>
        </p:pic>
        <p:sp>
          <p:nvSpPr>
            <p:cNvPr id="94" name="Oval 93"/>
            <p:cNvSpPr/>
            <p:nvPr/>
          </p:nvSpPr>
          <p:spPr>
            <a:xfrm>
              <a:off x="5180288" y="5519841"/>
              <a:ext cx="2042807" cy="77918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5165696" y="5971763"/>
              <a:ext cx="2042807" cy="77918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345658" y="6299029"/>
              <a:ext cx="541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SPR</a:t>
              </a:r>
              <a:endParaRPr lang="en-US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76862" y="5683228"/>
              <a:ext cx="651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ROT</a:t>
              </a:r>
              <a:endParaRPr lang="en-US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516408" y="5927030"/>
              <a:ext cx="1393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Shared </a:t>
              </a:r>
              <a:r>
                <a:rPr lang="en-US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nw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01" name="Straight Arrow Connector 100"/>
          <p:cNvCxnSpPr/>
          <p:nvPr/>
        </p:nvCxnSpPr>
        <p:spPr>
          <a:xfrm>
            <a:off x="7149830" y="2340333"/>
            <a:ext cx="1108953" cy="9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246733" y="1742949"/>
            <a:ext cx="1087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During SPROT</a:t>
            </a:r>
            <a:endParaRPr lang="en-US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8407329" y="3319219"/>
            <a:ext cx="2057399" cy="1231110"/>
            <a:chOff x="5165696" y="5519841"/>
            <a:chExt cx="2057399" cy="1231110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4553" y="5895161"/>
              <a:ext cx="902567" cy="404135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0663" y="5628498"/>
              <a:ext cx="902567" cy="404135"/>
            </a:xfrm>
            <a:prstGeom prst="rect">
              <a:avLst/>
            </a:prstGeom>
          </p:spPr>
        </p:pic>
        <p:sp>
          <p:nvSpPr>
            <p:cNvPr id="107" name="Oval 106"/>
            <p:cNvSpPr/>
            <p:nvPr/>
          </p:nvSpPr>
          <p:spPr>
            <a:xfrm>
              <a:off x="5180288" y="5519841"/>
              <a:ext cx="2042807" cy="77918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165696" y="5971763"/>
              <a:ext cx="2042807" cy="77918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76862" y="5683228"/>
              <a:ext cx="651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ROT</a:t>
              </a:r>
              <a:endParaRPr lang="en-US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516408" y="5927030"/>
              <a:ext cx="1393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Shared </a:t>
              </a:r>
              <a:r>
                <a:rPr lang="en-US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nw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12" name="Straight Arrow Connector 111"/>
          <p:cNvCxnSpPr/>
          <p:nvPr/>
        </p:nvCxnSpPr>
        <p:spPr>
          <a:xfrm>
            <a:off x="7171607" y="3934774"/>
            <a:ext cx="1108953" cy="9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7357702" y="3337578"/>
            <a:ext cx="1087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During ROT</a:t>
            </a:r>
            <a:endParaRPr lang="en-US" dirty="0"/>
          </a:p>
        </p:txBody>
      </p:sp>
      <p:grpSp>
        <p:nvGrpSpPr>
          <p:cNvPr id="114" name="Group 113"/>
          <p:cNvGrpSpPr/>
          <p:nvPr/>
        </p:nvGrpSpPr>
        <p:grpSpPr>
          <a:xfrm>
            <a:off x="8392737" y="4870846"/>
            <a:ext cx="2057399" cy="1231110"/>
            <a:chOff x="5165696" y="5519841"/>
            <a:chExt cx="2057399" cy="1231110"/>
          </a:xfrm>
        </p:grpSpPr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8443" y="6181361"/>
              <a:ext cx="902567" cy="404135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4553" y="5895161"/>
              <a:ext cx="902567" cy="404135"/>
            </a:xfrm>
            <a:prstGeom prst="rect">
              <a:avLst/>
            </a:prstGeom>
          </p:spPr>
        </p:pic>
        <p:sp>
          <p:nvSpPr>
            <p:cNvPr id="118" name="Oval 117"/>
            <p:cNvSpPr/>
            <p:nvPr/>
          </p:nvSpPr>
          <p:spPr>
            <a:xfrm>
              <a:off x="5180288" y="5519841"/>
              <a:ext cx="2042807" cy="77918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5165696" y="5971763"/>
              <a:ext cx="2042807" cy="77918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345658" y="6299029"/>
              <a:ext cx="541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SPR</a:t>
              </a:r>
              <a:endParaRPr lang="en-US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516408" y="5927030"/>
              <a:ext cx="1393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Shared </a:t>
              </a:r>
              <a:r>
                <a:rPr lang="en-US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nw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23" name="Straight Arrow Connector 122"/>
          <p:cNvCxnSpPr/>
          <p:nvPr/>
        </p:nvCxnSpPr>
        <p:spPr>
          <a:xfrm>
            <a:off x="7157015" y="5486401"/>
            <a:ext cx="1108953" cy="9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7381322" y="4900188"/>
            <a:ext cx="1087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During SPR</a:t>
            </a:r>
            <a:endParaRPr lang="en-US" dirty="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0" y="2621548"/>
            <a:ext cx="632297" cy="9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646889" y="1327027"/>
            <a:ext cx="2281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Feedback controller</a:t>
            </a:r>
            <a:endParaRPr lang="en-US" dirty="0"/>
          </a:p>
        </p:txBody>
      </p:sp>
      <p:cxnSp>
        <p:nvCxnSpPr>
          <p:cNvPr id="128" name="Straight Arrow Connector 127"/>
          <p:cNvCxnSpPr/>
          <p:nvPr/>
        </p:nvCxnSpPr>
        <p:spPr>
          <a:xfrm flipH="1">
            <a:off x="2358104" y="4996901"/>
            <a:ext cx="5703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>
            <a:off x="2307744" y="5880150"/>
            <a:ext cx="5703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 flipV="1">
            <a:off x="10464728" y="2035503"/>
            <a:ext cx="293397" cy="14119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>
            <a:off x="10474106" y="2386298"/>
            <a:ext cx="282812" cy="20850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10798587" y="1771896"/>
            <a:ext cx="1393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 agreement with modularity</a:t>
            </a:r>
            <a:endParaRPr lang="en-US" dirty="0"/>
          </a:p>
        </p:txBody>
      </p:sp>
      <p:cxnSp>
        <p:nvCxnSpPr>
          <p:cNvPr id="143" name="Straight Arrow Connector 142"/>
          <p:cNvCxnSpPr/>
          <p:nvPr/>
        </p:nvCxnSpPr>
        <p:spPr>
          <a:xfrm flipH="1" flipV="1">
            <a:off x="9985079" y="3928912"/>
            <a:ext cx="865587" cy="80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0668664" y="3281306"/>
            <a:ext cx="1393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 agreement with interference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34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1155" y="598310"/>
            <a:ext cx="10340622" cy="4898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Summary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People can learn complex kinematic perturbations </a:t>
            </a:r>
          </a:p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Visuomotor</a:t>
            </a:r>
            <a:r>
              <a:rPr lang="en-U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rotation and mass-spring (No haptic) mapping are two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forms of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visuomotor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perturbations that presumably rely on overlapping neural substrate </a:t>
            </a:r>
            <a:r>
              <a:rPr lang="en-U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because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of good </a:t>
            </a:r>
            <a:r>
              <a:rPr lang="en-U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modularity &amp;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good anterograde </a:t>
            </a:r>
            <a:r>
              <a:rPr lang="en-U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interference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After combined adaptation, it is easy to separate </a:t>
            </a:r>
            <a:r>
              <a:rPr lang="en-U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them &amp; after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separate adaptation, it is easy to combine </a:t>
            </a:r>
            <a:r>
              <a:rPr lang="en-U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them</a:t>
            </a:r>
          </a:p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Interference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occurs </a:t>
            </a:r>
            <a:r>
              <a:rPr lang="en-U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may be because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the internal models of </a:t>
            </a:r>
            <a:r>
              <a:rPr lang="en-U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two kinematic perturbations of share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common resources (single </a:t>
            </a:r>
            <a:r>
              <a:rPr lang="en-U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internal model ?)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</a:t>
            </a:r>
            <a:r>
              <a:rPr lang="en-US" dirty="0"/>
              <a:t>is possible to separate components of feedback adaptation of complex kinematic perturbation</a:t>
            </a:r>
          </a:p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Feedback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adaptation </a:t>
            </a:r>
            <a:r>
              <a:rPr lang="en-U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common physical nature (i.e., visual), but different kinematic </a:t>
            </a:r>
            <a:r>
              <a:rPr lang="en-U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coupling follows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principles of modularity and interference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22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6400" y="2717800"/>
            <a:ext cx="598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Merci Beaucoup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7249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878285" y="2597966"/>
            <a:ext cx="4959531" cy="2605405"/>
            <a:chOff x="1049382" y="2423795"/>
            <a:chExt cx="5760720" cy="2924810"/>
          </a:xfrm>
        </p:grpSpPr>
        <p:pic>
          <p:nvPicPr>
            <p:cNvPr id="4" name="Image 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49382" y="2423795"/>
              <a:ext cx="5760720" cy="292481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60914" y="2590800"/>
              <a:ext cx="1262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washout</a:t>
              </a:r>
              <a:endParaRPr lang="en-US" dirty="0"/>
            </a:p>
          </p:txBody>
        </p:sp>
      </p:grpSp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41664" y="2448333"/>
            <a:ext cx="4613365" cy="27550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77050" y="3323676"/>
            <a:ext cx="108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Baseine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82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7046" y="836578"/>
            <a:ext cx="1017513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Today’s talk</a:t>
            </a:r>
          </a:p>
          <a:p>
            <a:pPr algn="ctr"/>
            <a:endParaRPr lang="en-US" sz="3200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Methods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Discussion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29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28673" y="836854"/>
            <a:ext cx="11572754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0" algn="just"/>
            <a:r>
              <a:rPr lang="en-US" sz="2000" b="1" dirty="0" smtClean="0">
                <a:solidFill>
                  <a:prstClr val="black"/>
                </a:solidFill>
                <a:latin typeface="+mn-lt"/>
                <a:cs typeface="+mn-cs"/>
              </a:rPr>
              <a:t>Kinematic </a:t>
            </a:r>
            <a:r>
              <a:rPr lang="en-US" sz="2000" b="1" dirty="0">
                <a:solidFill>
                  <a:prstClr val="black"/>
                </a:solidFill>
                <a:latin typeface="+mn-lt"/>
                <a:cs typeface="+mn-cs"/>
              </a:rPr>
              <a:t>vs dynamic </a:t>
            </a:r>
            <a:r>
              <a:rPr lang="en-US" sz="2000" b="1" dirty="0" smtClean="0">
                <a:solidFill>
                  <a:prstClr val="black"/>
                </a:solidFill>
                <a:latin typeface="+mn-lt"/>
                <a:cs typeface="+mn-cs"/>
              </a:rPr>
              <a:t>learning</a:t>
            </a:r>
          </a:p>
          <a:p>
            <a:pPr lvl="0" algn="just"/>
            <a:endParaRPr lang="en-US" sz="2000" dirty="0">
              <a:solidFill>
                <a:prstClr val="black"/>
              </a:solidFill>
              <a:latin typeface="+mn-lt"/>
              <a:cs typeface="+mn-cs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prstClr val="black"/>
                </a:solidFill>
                <a:latin typeface="+mn-lt"/>
                <a:cs typeface="+mn-cs"/>
              </a:rPr>
              <a:t>Dynamics is the study of motion that result from forces.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prstClr val="black"/>
                </a:solidFill>
                <a:latin typeface="+mn-lt"/>
                <a:cs typeface="+mn-cs"/>
              </a:rPr>
              <a:t>Kinetics</a:t>
            </a:r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 is the study of </a:t>
            </a:r>
            <a:r>
              <a:rPr lang="en-US" sz="2000" dirty="0">
                <a:solidFill>
                  <a:prstClr val="black"/>
                </a:solidFill>
                <a:latin typeface="+mn-lt"/>
                <a:cs typeface="+mn-cs"/>
              </a:rPr>
              <a:t>motion of a body which is caused by inertial force and mass of that body.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prstClr val="black"/>
                </a:solidFill>
                <a:latin typeface="+mn-lt"/>
                <a:cs typeface="+mn-cs"/>
              </a:rPr>
              <a:t>Kinematics</a:t>
            </a:r>
            <a:r>
              <a:rPr lang="en-US" sz="2000" dirty="0">
                <a:solidFill>
                  <a:prstClr val="black"/>
                </a:solidFill>
                <a:latin typeface="+mn-lt"/>
                <a:cs typeface="+mn-cs"/>
              </a:rPr>
              <a:t> is the study of motion without regard to forces that cause it</a:t>
            </a:r>
          </a:p>
          <a:p>
            <a:pPr lvl="0" algn="just"/>
            <a:endParaRPr lang="en-US" sz="2000" dirty="0" smtClean="0">
              <a:solidFill>
                <a:prstClr val="black"/>
              </a:solidFill>
              <a:latin typeface="+mn-lt"/>
              <a:cs typeface="+mn-cs"/>
            </a:endParaRPr>
          </a:p>
          <a:p>
            <a:pPr lvl="0" algn="just"/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In </a:t>
            </a:r>
            <a:r>
              <a:rPr lang="en-US" sz="2000" dirty="0">
                <a:solidFill>
                  <a:prstClr val="black"/>
                </a:solidFill>
                <a:latin typeface="+mn-lt"/>
                <a:cs typeface="+mn-cs"/>
              </a:rPr>
              <a:t>the field of motor adaptation, </a:t>
            </a:r>
            <a:endParaRPr lang="en-US" sz="2000" dirty="0" smtClean="0">
              <a:solidFill>
                <a:prstClr val="black"/>
              </a:solidFill>
              <a:latin typeface="+mn-lt"/>
              <a:cs typeface="+mn-cs"/>
            </a:endParaRPr>
          </a:p>
          <a:p>
            <a:pPr lvl="0" algn="just"/>
            <a:endParaRPr lang="en-US" sz="2000" dirty="0">
              <a:solidFill>
                <a:prstClr val="black"/>
              </a:solidFill>
              <a:latin typeface="+mn-lt"/>
              <a:cs typeface="+mn-cs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Kinematic learning (</a:t>
            </a:r>
            <a:r>
              <a:rPr lang="en-US" sz="2000" dirty="0" err="1" smtClean="0">
                <a:solidFill>
                  <a:prstClr val="black"/>
                </a:solidFill>
                <a:latin typeface="+mn-lt"/>
                <a:cs typeface="+mn-cs"/>
              </a:rPr>
              <a:t>visuomotor</a:t>
            </a:r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 rotation, learning rely more on </a:t>
            </a:r>
            <a:r>
              <a:rPr lang="en-US" sz="2000" dirty="0" err="1" smtClean="0">
                <a:solidFill>
                  <a:prstClr val="black"/>
                </a:solidFill>
                <a:latin typeface="+mn-lt"/>
                <a:cs typeface="+mn-cs"/>
              </a:rPr>
              <a:t>visuo-proprio</a:t>
            </a:r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 mismatch/ visual feedback) 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Dynamic </a:t>
            </a:r>
            <a:r>
              <a:rPr lang="en-US" sz="2000" dirty="0">
                <a:solidFill>
                  <a:prstClr val="black"/>
                </a:solidFill>
                <a:latin typeface="+mn-lt"/>
                <a:cs typeface="+mn-cs"/>
              </a:rPr>
              <a:t>learning </a:t>
            </a:r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+mn-lt"/>
                <a:cs typeface="+mn-cs"/>
              </a:rPr>
              <a:t>intertial</a:t>
            </a:r>
            <a:r>
              <a:rPr lang="en-US" sz="2000" dirty="0">
                <a:solidFill>
                  <a:prstClr val="black"/>
                </a:solidFill>
                <a:latin typeface="+mn-lt"/>
                <a:cs typeface="+mn-cs"/>
              </a:rPr>
              <a:t>/</a:t>
            </a:r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force </a:t>
            </a:r>
            <a:r>
              <a:rPr lang="en-US" sz="2000" dirty="0">
                <a:solidFill>
                  <a:prstClr val="black"/>
                </a:solidFill>
                <a:latin typeface="+mn-lt"/>
                <a:cs typeface="+mn-cs"/>
              </a:rPr>
              <a:t>field, learning rely more on </a:t>
            </a:r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proprioceptive/kinesthetic </a:t>
            </a:r>
            <a:r>
              <a:rPr lang="en-US" sz="2000" dirty="0">
                <a:solidFill>
                  <a:prstClr val="black"/>
                </a:solidFill>
                <a:latin typeface="+mn-lt"/>
                <a:cs typeface="+mn-cs"/>
              </a:rPr>
              <a:t>feedback</a:t>
            </a:r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)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Combined learning (combination of different perturbation in a single movement/ trial)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Kinematic </a:t>
            </a:r>
            <a:r>
              <a:rPr lang="en-US" sz="2000" dirty="0">
                <a:solidFill>
                  <a:prstClr val="black"/>
                </a:solidFill>
                <a:latin typeface="+mn-lt"/>
                <a:cs typeface="+mn-cs"/>
              </a:rPr>
              <a:t>+ </a:t>
            </a:r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Dynamic perturbations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prstClr val="black"/>
                </a:solidFill>
                <a:latin typeface="+mn-lt"/>
                <a:cs typeface="+mn-cs"/>
              </a:rPr>
              <a:t>Visuomotor</a:t>
            </a:r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 rotation + </a:t>
            </a:r>
            <a:r>
              <a:rPr lang="en-US" sz="2000" dirty="0" err="1" smtClean="0">
                <a:solidFill>
                  <a:prstClr val="black"/>
                </a:solidFill>
                <a:latin typeface="+mn-lt"/>
                <a:cs typeface="+mn-cs"/>
              </a:rPr>
              <a:t>Forcefield</a:t>
            </a:r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 (Flanagan 1999)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prstClr val="black"/>
                </a:solidFill>
                <a:latin typeface="+mn-lt"/>
                <a:cs typeface="+mn-cs"/>
              </a:rPr>
              <a:t>Visuomotor</a:t>
            </a:r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+mn-lt"/>
                <a:cs typeface="+mn-cs"/>
              </a:rPr>
              <a:t>rotation + </a:t>
            </a:r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Elastic force (Burgos et al 2018)</a:t>
            </a:r>
            <a:endParaRPr lang="en-US" sz="2000" dirty="0">
              <a:solidFill>
                <a:prstClr val="black"/>
              </a:solidFill>
              <a:latin typeface="+mn-lt"/>
              <a:cs typeface="+mn-cs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prstClr val="black"/>
                </a:solidFill>
                <a:latin typeface="+mn-lt"/>
                <a:cs typeface="+mn-cs"/>
              </a:rPr>
              <a:t>Visuomotor</a:t>
            </a:r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+mn-lt"/>
                <a:cs typeface="+mn-cs"/>
              </a:rPr>
              <a:t>rotation + </a:t>
            </a:r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Inertial force </a:t>
            </a:r>
            <a:r>
              <a:rPr lang="en-US" sz="2000" dirty="0">
                <a:solidFill>
                  <a:prstClr val="black"/>
                </a:solidFill>
                <a:latin typeface="+mn-lt"/>
                <a:cs typeface="+mn-cs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+mn-lt"/>
                <a:cs typeface="+mn-cs"/>
              </a:rPr>
              <a:t>Krakeur</a:t>
            </a:r>
            <a:r>
              <a:rPr lang="en-US" sz="2000" dirty="0">
                <a:solidFill>
                  <a:prstClr val="black"/>
                </a:solidFill>
                <a:latin typeface="+mn-lt"/>
                <a:cs typeface="+mn-cs"/>
              </a:rPr>
              <a:t> 1999)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+mn-lt"/>
                <a:cs typeface="+mn-cs"/>
              </a:rPr>
              <a:t>Kinematic + kinematic </a:t>
            </a:r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perturbations</a:t>
            </a:r>
            <a:endParaRPr lang="en-US" sz="2000" dirty="0">
              <a:solidFill>
                <a:prstClr val="black"/>
              </a:solidFill>
              <a:latin typeface="+mn-lt"/>
              <a:cs typeface="+mn-cs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prstClr val="black"/>
                </a:solidFill>
                <a:latin typeface="+mn-lt"/>
                <a:cs typeface="+mn-cs"/>
              </a:rPr>
              <a:t>Visuomotor</a:t>
            </a:r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+mn-lt"/>
                <a:cs typeface="+mn-cs"/>
              </a:rPr>
              <a:t>rotation + mass-spring-</a:t>
            </a:r>
            <a:r>
              <a:rPr lang="en-US" sz="2000" dirty="0" err="1">
                <a:solidFill>
                  <a:prstClr val="black"/>
                </a:solidFill>
                <a:latin typeface="+mn-lt"/>
                <a:cs typeface="+mn-cs"/>
              </a:rPr>
              <a:t>NOhaptic</a:t>
            </a:r>
            <a:r>
              <a:rPr lang="en-US" sz="2000" dirty="0">
                <a:solidFill>
                  <a:prstClr val="black"/>
                </a:solidFill>
                <a:latin typeface="+mn-lt"/>
                <a:cs typeface="+mn-cs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in a single trial</a:t>
            </a:r>
            <a:endParaRPr lang="en-US" sz="2000" dirty="0">
              <a:solidFill>
                <a:prstClr val="black"/>
              </a:solidFill>
              <a:latin typeface="+mn-lt"/>
              <a:cs typeface="+mn-cs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+mn-lt"/>
                <a:cs typeface="+mn-cs"/>
              </a:rPr>
              <a:t>Instead of goal-directed reaching movements, we do online tracking </a:t>
            </a:r>
            <a:r>
              <a:rPr lang="en-US" sz="2000" dirty="0" smtClean="0">
                <a:solidFill>
                  <a:prstClr val="black"/>
                </a:solidFill>
                <a:latin typeface="+mn-lt"/>
                <a:cs typeface="+mn-cs"/>
              </a:rPr>
              <a:t>tasks/continuous movements.</a:t>
            </a:r>
            <a:endParaRPr lang="fr-FR" altLang="fr-FR" sz="2000" i="1" dirty="0" smtClean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9000" y="237350"/>
            <a:ext cx="2832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Introduction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920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28673" y="836854"/>
            <a:ext cx="11572754" cy="59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just"/>
            <a:r>
              <a:rPr lang="fr-FR" altLang="fr-FR" sz="2000" b="1" dirty="0" err="1" smtClean="0">
                <a:latin typeface="+mn-lt"/>
              </a:rPr>
              <a:t>Modularity</a:t>
            </a:r>
            <a:r>
              <a:rPr lang="fr-FR" altLang="fr-FR" sz="2000" b="1" dirty="0" smtClean="0">
                <a:latin typeface="+mn-lt"/>
              </a:rPr>
              <a:t> </a:t>
            </a:r>
          </a:p>
          <a:p>
            <a:pPr algn="just"/>
            <a:r>
              <a:rPr lang="fr-FR" altLang="fr-FR" sz="2000" dirty="0" smtClean="0">
                <a:latin typeface="+mn-lt"/>
              </a:rPr>
              <a:t>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altLang="fr-FR" sz="2000" dirty="0" err="1" smtClean="0">
                <a:latin typeface="+mn-lt"/>
              </a:rPr>
              <a:t>Ability</a:t>
            </a:r>
            <a:r>
              <a:rPr lang="fr-FR" altLang="fr-FR" sz="2000" dirty="0" smtClean="0">
                <a:latin typeface="+mn-lt"/>
              </a:rPr>
              <a:t> </a:t>
            </a:r>
            <a:r>
              <a:rPr lang="fr-FR" altLang="fr-FR" sz="2000" dirty="0">
                <a:latin typeface="+mn-lt"/>
              </a:rPr>
              <a:t>to compose and </a:t>
            </a:r>
            <a:r>
              <a:rPr lang="fr-FR" altLang="fr-FR" sz="2000" dirty="0" err="1" smtClean="0">
                <a:latin typeface="+mn-lt"/>
              </a:rPr>
              <a:t>decompose</a:t>
            </a:r>
            <a:r>
              <a:rPr lang="fr-FR" altLang="fr-FR" sz="2000" dirty="0" smtClean="0">
                <a:latin typeface="+mn-lt"/>
              </a:rPr>
              <a:t> </a:t>
            </a:r>
            <a:r>
              <a:rPr lang="fr-FR" altLang="fr-FR" sz="2000" dirty="0" err="1">
                <a:latin typeface="+mn-lt"/>
              </a:rPr>
              <a:t>skills</a:t>
            </a:r>
            <a:r>
              <a:rPr lang="fr-FR" altLang="fr-FR" sz="2000" dirty="0" smtClean="0">
                <a:latin typeface="+mn-lt"/>
              </a:rPr>
              <a:t>/ adaptation </a:t>
            </a:r>
            <a:r>
              <a:rPr lang="fr-FR" altLang="fr-FR" sz="2000" dirty="0">
                <a:latin typeface="+mn-lt"/>
              </a:rPr>
              <a:t>(Flanagan et al, 1999; </a:t>
            </a:r>
            <a:r>
              <a:rPr lang="fr-FR" altLang="fr-FR" sz="2000" dirty="0" err="1">
                <a:latin typeface="+mn-lt"/>
              </a:rPr>
              <a:t>Haruno</a:t>
            </a:r>
            <a:r>
              <a:rPr lang="fr-FR" altLang="fr-FR" sz="2000" dirty="0">
                <a:latin typeface="+mn-lt"/>
              </a:rPr>
              <a:t> et al, 2001; Howard et al, 2008)  </a:t>
            </a:r>
            <a:endParaRPr lang="fr-FR" altLang="fr-FR" sz="2000" dirty="0" smtClean="0"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altLang="fr-FR" sz="2000" i="1" dirty="0">
                <a:latin typeface="+mn-lt"/>
              </a:rPr>
              <a:t>Composition </a:t>
            </a:r>
            <a:r>
              <a:rPr lang="fr-FR" altLang="fr-FR" sz="2000" dirty="0">
                <a:latin typeface="+mn-lt"/>
              </a:rPr>
              <a:t>    : </a:t>
            </a:r>
            <a:r>
              <a:rPr lang="fr-FR" altLang="fr-FR" sz="2000" dirty="0" err="1">
                <a:latin typeface="+mn-lt"/>
              </a:rPr>
              <a:t>Task</a:t>
            </a:r>
            <a:r>
              <a:rPr lang="fr-FR" altLang="fr-FR" sz="2000" dirty="0">
                <a:latin typeface="+mn-lt"/>
              </a:rPr>
              <a:t> </a:t>
            </a:r>
            <a:r>
              <a:rPr lang="fr-FR" altLang="fr-FR" sz="2000" dirty="0" err="1">
                <a:latin typeface="+mn-lt"/>
              </a:rPr>
              <a:t>A→Task</a:t>
            </a:r>
            <a:r>
              <a:rPr lang="fr-FR" altLang="fr-FR" sz="2000" dirty="0">
                <a:latin typeface="+mn-lt"/>
              </a:rPr>
              <a:t> B → </a:t>
            </a:r>
            <a:r>
              <a:rPr lang="fr-FR" altLang="fr-FR" sz="2000" dirty="0" err="1">
                <a:solidFill>
                  <a:srgbClr val="FF0000"/>
                </a:solidFill>
                <a:latin typeface="+mn-lt"/>
              </a:rPr>
              <a:t>Task</a:t>
            </a:r>
            <a:r>
              <a:rPr lang="fr-FR" altLang="fr-FR" sz="2000" dirty="0">
                <a:solidFill>
                  <a:srgbClr val="FF0000"/>
                </a:solidFill>
                <a:latin typeface="+mn-lt"/>
              </a:rPr>
              <a:t> AB</a:t>
            </a:r>
            <a:r>
              <a:rPr lang="fr-FR" altLang="fr-FR" sz="2000" dirty="0" smtClean="0">
                <a:solidFill>
                  <a:srgbClr val="FF0000"/>
                </a:solidFill>
                <a:latin typeface="+mn-lt"/>
              </a:rPr>
              <a:t>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altLang="fr-FR" sz="2000" i="1" dirty="0" err="1">
                <a:latin typeface="+mn-lt"/>
              </a:rPr>
              <a:t>Decomposition</a:t>
            </a:r>
            <a:r>
              <a:rPr lang="fr-FR" altLang="fr-FR" sz="2000" dirty="0">
                <a:latin typeface="+mn-lt"/>
              </a:rPr>
              <a:t> : </a:t>
            </a:r>
            <a:r>
              <a:rPr lang="fr-FR" altLang="fr-FR" sz="2000" dirty="0" err="1">
                <a:latin typeface="+mn-lt"/>
              </a:rPr>
              <a:t>Task</a:t>
            </a:r>
            <a:r>
              <a:rPr lang="fr-FR" altLang="fr-FR" sz="2000" dirty="0">
                <a:latin typeface="+mn-lt"/>
              </a:rPr>
              <a:t> AB</a:t>
            </a:r>
            <a:r>
              <a:rPr lang="fr-FR" altLang="fr-FR" sz="2000" dirty="0">
                <a:solidFill>
                  <a:srgbClr val="FF0000"/>
                </a:solidFill>
                <a:latin typeface="+mn-lt"/>
              </a:rPr>
              <a:t>→ </a:t>
            </a:r>
            <a:r>
              <a:rPr lang="fr-FR" altLang="fr-FR" sz="2000" dirty="0" err="1">
                <a:solidFill>
                  <a:srgbClr val="FF0000"/>
                </a:solidFill>
                <a:latin typeface="+mn-lt"/>
              </a:rPr>
              <a:t>Task</a:t>
            </a:r>
            <a:r>
              <a:rPr lang="fr-FR" altLang="fr-FR" sz="2000" dirty="0">
                <a:solidFill>
                  <a:srgbClr val="FF0000"/>
                </a:solidFill>
                <a:latin typeface="+mn-lt"/>
              </a:rPr>
              <a:t> A?→</a:t>
            </a:r>
            <a:r>
              <a:rPr lang="fr-FR" altLang="fr-FR" sz="2000" dirty="0" err="1">
                <a:solidFill>
                  <a:srgbClr val="FF0000"/>
                </a:solidFill>
                <a:latin typeface="+mn-lt"/>
              </a:rPr>
              <a:t>Task</a:t>
            </a:r>
            <a:r>
              <a:rPr lang="fr-FR" altLang="fr-FR" sz="2000" dirty="0">
                <a:solidFill>
                  <a:srgbClr val="FF0000"/>
                </a:solidFill>
                <a:latin typeface="+mn-lt"/>
              </a:rPr>
              <a:t> B</a:t>
            </a:r>
            <a:r>
              <a:rPr lang="fr-FR" altLang="fr-FR" sz="2000" dirty="0" smtClean="0">
                <a:solidFill>
                  <a:srgbClr val="FF0000"/>
                </a:solidFill>
                <a:latin typeface="+mn-lt"/>
              </a:rPr>
              <a:t>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altLang="fr-FR" sz="2000" dirty="0"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fr-FR" sz="2000" dirty="0" err="1" smtClean="0">
                <a:latin typeface="+mn-lt"/>
              </a:rPr>
              <a:t>Visuomotor</a:t>
            </a:r>
            <a:r>
              <a:rPr lang="en-US" altLang="fr-FR" sz="2000" dirty="0" smtClean="0">
                <a:latin typeface="+mn-lt"/>
              </a:rPr>
              <a:t> rotation +Viscous </a:t>
            </a:r>
            <a:r>
              <a:rPr lang="en-US" altLang="fr-FR" sz="2000" dirty="0" err="1" smtClean="0">
                <a:latin typeface="+mn-lt"/>
              </a:rPr>
              <a:t>forcefield</a:t>
            </a:r>
            <a:r>
              <a:rPr lang="en-US" altLang="fr-FR" sz="2000" dirty="0" smtClean="0">
                <a:latin typeface="+mn-lt"/>
              </a:rPr>
              <a:t> (Flanagan 1999)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fr-FR" sz="2000" dirty="0" smtClean="0">
                <a:latin typeface="+mn-lt"/>
              </a:rPr>
              <a:t>Comp :  VR </a:t>
            </a:r>
            <a:r>
              <a:rPr lang="fr-FR" altLang="fr-FR" sz="2000" dirty="0" smtClean="0">
                <a:latin typeface="+mn-lt"/>
              </a:rPr>
              <a:t>→ FF →VR+FF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fr-FR" sz="2000" dirty="0" smtClean="0">
                <a:latin typeface="+mn-lt"/>
              </a:rPr>
              <a:t>               FF </a:t>
            </a:r>
            <a:r>
              <a:rPr lang="fr-FR" altLang="fr-FR" sz="2000" dirty="0">
                <a:latin typeface="+mn-lt"/>
              </a:rPr>
              <a:t>→ </a:t>
            </a:r>
            <a:r>
              <a:rPr lang="fr-FR" altLang="fr-FR" sz="2000" dirty="0" smtClean="0">
                <a:latin typeface="+mn-lt"/>
              </a:rPr>
              <a:t>VR </a:t>
            </a:r>
            <a:r>
              <a:rPr lang="fr-FR" altLang="fr-FR" sz="2000" dirty="0">
                <a:latin typeface="+mn-lt"/>
              </a:rPr>
              <a:t>→VR+FF </a:t>
            </a:r>
            <a:endParaRPr lang="fr-FR" altLang="fr-FR" sz="2000" dirty="0" smtClean="0">
              <a:latin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fr-FR" sz="2000" dirty="0" err="1" smtClean="0">
                <a:latin typeface="+mn-lt"/>
              </a:rPr>
              <a:t>Decomp</a:t>
            </a:r>
            <a:r>
              <a:rPr lang="en-US" altLang="fr-FR" sz="2000" dirty="0" smtClean="0">
                <a:latin typeface="+mn-lt"/>
              </a:rPr>
              <a:t> : VR+FF </a:t>
            </a:r>
            <a:r>
              <a:rPr lang="fr-FR" altLang="fr-FR" sz="2000" dirty="0" smtClean="0">
                <a:latin typeface="+mn-lt"/>
              </a:rPr>
              <a:t>→ VR  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altLang="fr-FR" sz="2000" dirty="0" smtClean="0">
                <a:latin typeface="+mn-lt"/>
              </a:rPr>
              <a:t>                   VR+FF → FF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altLang="fr-FR" sz="2000" dirty="0" err="1">
                <a:latin typeface="+mn-lt"/>
              </a:rPr>
              <a:t>Previous</a:t>
            </a:r>
            <a:r>
              <a:rPr lang="fr-FR" altLang="fr-FR" sz="2000" dirty="0">
                <a:latin typeface="+mn-lt"/>
              </a:rPr>
              <a:t> </a:t>
            </a:r>
            <a:r>
              <a:rPr lang="fr-FR" altLang="fr-FR" sz="2000" dirty="0" err="1">
                <a:latin typeface="+mn-lt"/>
              </a:rPr>
              <a:t>learning</a:t>
            </a:r>
            <a:r>
              <a:rPr lang="fr-FR" altLang="fr-FR" sz="2000" dirty="0">
                <a:latin typeface="+mn-lt"/>
              </a:rPr>
              <a:t> </a:t>
            </a:r>
            <a:r>
              <a:rPr lang="fr-FR" altLang="fr-FR" sz="2000" dirty="0" err="1" smtClean="0">
                <a:latin typeface="+mn-lt"/>
              </a:rPr>
              <a:t>benefit</a:t>
            </a:r>
            <a:r>
              <a:rPr lang="fr-FR" altLang="fr-FR" sz="2000" dirty="0" smtClean="0">
                <a:latin typeface="+mn-lt"/>
              </a:rPr>
              <a:t>. In </a:t>
            </a:r>
            <a:r>
              <a:rPr lang="fr-FR" altLang="fr-FR" sz="2000" dirty="0" err="1" smtClean="0">
                <a:latin typeface="+mn-lt"/>
              </a:rPr>
              <a:t>decomposition</a:t>
            </a:r>
            <a:r>
              <a:rPr lang="fr-FR" altLang="fr-FR" sz="2000" dirty="0" smtClean="0">
                <a:latin typeface="+mn-lt"/>
              </a:rPr>
              <a:t>, more </a:t>
            </a:r>
            <a:r>
              <a:rPr lang="fr-FR" altLang="fr-FR" sz="2000" dirty="0" err="1" smtClean="0">
                <a:latin typeface="+mn-lt"/>
              </a:rPr>
              <a:t>benefit</a:t>
            </a:r>
            <a:r>
              <a:rPr lang="fr-FR" altLang="fr-FR" sz="2000" dirty="0" smtClean="0">
                <a:latin typeface="+mn-lt"/>
              </a:rPr>
              <a:t> to VR </a:t>
            </a:r>
            <a:r>
              <a:rPr lang="fr-FR" altLang="fr-FR" sz="2000" dirty="0" err="1" smtClean="0">
                <a:latin typeface="+mn-lt"/>
              </a:rPr>
              <a:t>than</a:t>
            </a:r>
            <a:r>
              <a:rPr lang="fr-FR" altLang="fr-FR" sz="2000" dirty="0" smtClean="0">
                <a:latin typeface="+mn-lt"/>
              </a:rPr>
              <a:t> FF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fr-FR" sz="2000" dirty="0" smtClean="0">
                <a:latin typeface="+mn-lt"/>
              </a:rPr>
              <a:t>Decomposition benefit to </a:t>
            </a:r>
            <a:r>
              <a:rPr lang="en-US" altLang="fr-FR" sz="2000" dirty="0">
                <a:latin typeface="+mn-lt"/>
              </a:rPr>
              <a:t>the kinematic adaptation but found no transfer for the </a:t>
            </a:r>
            <a:r>
              <a:rPr lang="en-US" altLang="fr-FR" sz="2000" dirty="0" smtClean="0">
                <a:latin typeface="+mn-lt"/>
              </a:rPr>
              <a:t>dynamic adaptation.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altLang="fr-FR" sz="2000" dirty="0" err="1" smtClean="0">
                <a:latin typeface="+mn-lt"/>
              </a:rPr>
              <a:t>Visuomotor</a:t>
            </a:r>
            <a:r>
              <a:rPr lang="fr-FR" altLang="fr-FR" sz="2000" dirty="0" smtClean="0">
                <a:latin typeface="+mn-lt"/>
              </a:rPr>
              <a:t> rotation + </a:t>
            </a:r>
            <a:r>
              <a:rPr lang="fr-FR" altLang="fr-FR" sz="2000" dirty="0" err="1" smtClean="0">
                <a:latin typeface="+mn-lt"/>
              </a:rPr>
              <a:t>Elastic</a:t>
            </a:r>
            <a:r>
              <a:rPr lang="fr-FR" altLang="fr-FR" sz="2000" dirty="0" smtClean="0">
                <a:latin typeface="+mn-lt"/>
              </a:rPr>
              <a:t> force (Burgos et al 2018)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fr-FR" sz="2000" dirty="0" smtClean="0">
                <a:latin typeface="+mn-lt"/>
              </a:rPr>
              <a:t>Kinematic </a:t>
            </a:r>
            <a:r>
              <a:rPr lang="en-US" altLang="fr-FR" sz="2000" dirty="0">
                <a:latin typeface="+mn-lt"/>
              </a:rPr>
              <a:t>and dynamic skill components can be learned separately and then accurately </a:t>
            </a:r>
            <a:r>
              <a:rPr lang="en-US" altLang="fr-FR" sz="2000" dirty="0" smtClean="0">
                <a:latin typeface="+mn-lt"/>
              </a:rPr>
              <a:t>combined.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fr-FR" sz="2000" dirty="0" smtClean="0">
                <a:latin typeface="+mn-lt"/>
              </a:rPr>
              <a:t>Kinematic </a:t>
            </a:r>
            <a:r>
              <a:rPr lang="en-US" altLang="fr-FR" sz="2000" dirty="0">
                <a:latin typeface="+mn-lt"/>
              </a:rPr>
              <a:t>skill </a:t>
            </a:r>
            <a:r>
              <a:rPr lang="en-US" altLang="fr-FR" sz="2000" dirty="0" smtClean="0">
                <a:latin typeface="+mn-lt"/>
              </a:rPr>
              <a:t>is more </a:t>
            </a:r>
            <a:r>
              <a:rPr lang="en-US" altLang="fr-FR" sz="2000" dirty="0">
                <a:latin typeface="+mn-lt"/>
              </a:rPr>
              <a:t>transferable than dynamic </a:t>
            </a:r>
            <a:r>
              <a:rPr lang="en-US" altLang="fr-FR" sz="2000" dirty="0" smtClean="0">
                <a:latin typeface="+mn-lt"/>
              </a:rPr>
              <a:t>skill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altLang="fr-FR" sz="2000" dirty="0" err="1">
                <a:latin typeface="+mn-lt"/>
              </a:rPr>
              <a:t>Visuomotor</a:t>
            </a:r>
            <a:r>
              <a:rPr lang="fr-FR" altLang="fr-FR" sz="2000" dirty="0">
                <a:latin typeface="+mn-lt"/>
              </a:rPr>
              <a:t> rotation + </a:t>
            </a:r>
            <a:r>
              <a:rPr lang="fr-FR" altLang="fr-FR" sz="2000" dirty="0" smtClean="0">
                <a:latin typeface="+mn-lt"/>
              </a:rPr>
              <a:t>Mass-</a:t>
            </a:r>
            <a:r>
              <a:rPr lang="fr-FR" altLang="fr-FR" sz="2000" dirty="0" err="1" smtClean="0">
                <a:latin typeface="+mn-lt"/>
              </a:rPr>
              <a:t>Spring</a:t>
            </a:r>
            <a:endParaRPr lang="en-US" sz="2000" b="1" dirty="0" smtClean="0">
              <a:solidFill>
                <a:prstClr val="black"/>
              </a:solidFill>
              <a:latin typeface="+mn-lt"/>
              <a:cs typeface="+mn-cs"/>
            </a:endParaRPr>
          </a:p>
          <a:p>
            <a:pPr algn="just" eaLnBrk="1" hangingPunct="1"/>
            <a:endParaRPr lang="fr-FR" altLang="fr-FR" sz="2000" i="1" dirty="0" smtClean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9000" y="237350"/>
            <a:ext cx="2832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Introduction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335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1830" y="702629"/>
            <a:ext cx="1113817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fr-FR" altLang="fr-FR" b="1" dirty="0" err="1">
                <a:solidFill>
                  <a:prstClr val="black"/>
                </a:solidFill>
              </a:rPr>
              <a:t>Interference</a:t>
            </a:r>
            <a:r>
              <a:rPr lang="fr-FR" altLang="fr-FR" dirty="0">
                <a:solidFill>
                  <a:prstClr val="black"/>
                </a:solidFill>
              </a:rPr>
              <a:t>: </a:t>
            </a:r>
            <a:endParaRPr lang="fr-FR" altLang="fr-FR" dirty="0" smtClean="0">
              <a:solidFill>
                <a:prstClr val="black"/>
              </a:solidFill>
            </a:endParaRPr>
          </a:p>
          <a:p>
            <a:pPr lvl="0" algn="just"/>
            <a:endParaRPr lang="fr-FR" altLang="fr-FR" dirty="0">
              <a:solidFill>
                <a:prstClr val="black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fr-FR" altLang="fr-FR" dirty="0">
                <a:solidFill>
                  <a:prstClr val="black"/>
                </a:solidFill>
              </a:rPr>
              <a:t>The </a:t>
            </a:r>
            <a:r>
              <a:rPr lang="fr-FR" altLang="fr-FR" dirty="0" err="1">
                <a:solidFill>
                  <a:prstClr val="black"/>
                </a:solidFill>
              </a:rPr>
              <a:t>phenomena</a:t>
            </a:r>
            <a:r>
              <a:rPr lang="fr-FR" altLang="fr-FR" dirty="0">
                <a:solidFill>
                  <a:prstClr val="black"/>
                </a:solidFill>
              </a:rPr>
              <a:t> </a:t>
            </a:r>
            <a:r>
              <a:rPr lang="fr-FR" altLang="fr-FR" dirty="0" err="1">
                <a:solidFill>
                  <a:prstClr val="black"/>
                </a:solidFill>
              </a:rPr>
              <a:t>that</a:t>
            </a:r>
            <a:r>
              <a:rPr lang="fr-FR" altLang="fr-FR" dirty="0">
                <a:solidFill>
                  <a:prstClr val="black"/>
                </a:solidFill>
              </a:rPr>
              <a:t> </a:t>
            </a:r>
            <a:r>
              <a:rPr lang="en-US" altLang="fr-FR" dirty="0">
                <a:solidFill>
                  <a:prstClr val="black"/>
                </a:solidFill>
              </a:rPr>
              <a:t>limits our ability to learn multiple tasks in close succession.</a:t>
            </a:r>
            <a:r>
              <a:rPr lang="fr-FR" altLang="fr-FR" dirty="0">
                <a:solidFill>
                  <a:prstClr val="black"/>
                </a:solidFill>
              </a:rPr>
              <a:t> </a:t>
            </a:r>
            <a:endParaRPr lang="fr-FR" altLang="fr-FR" dirty="0" smtClean="0">
              <a:solidFill>
                <a:prstClr val="black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ea typeface="Times New Roman" panose="02020603050405020304" pitchFamily="18" charset="0"/>
              </a:rPr>
              <a:t>Often </a:t>
            </a:r>
            <a:r>
              <a:rPr lang="en-US" dirty="0">
                <a:solidFill>
                  <a:prstClr val="black"/>
                </a:solidFill>
                <a:ea typeface="Times New Roman" panose="02020603050405020304" pitchFamily="18" charset="0"/>
              </a:rPr>
              <a:t>studied with (A1→B-&gt;A2) paradigm: a subject is instructed to serially learn Task A, Task B, and then Task </a:t>
            </a:r>
            <a:r>
              <a:rPr lang="en-US" dirty="0" smtClean="0">
                <a:solidFill>
                  <a:prstClr val="black"/>
                </a:solidFill>
                <a:ea typeface="Times New Roman" panose="02020603050405020304" pitchFamily="18" charset="0"/>
              </a:rPr>
              <a:t>A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ea typeface="Times New Roman" panose="02020603050405020304" pitchFamily="18" charset="0"/>
              </a:rPr>
              <a:t>Task </a:t>
            </a:r>
            <a:r>
              <a:rPr lang="en-US" dirty="0">
                <a:solidFill>
                  <a:prstClr val="black"/>
                </a:solidFill>
                <a:ea typeface="Times New Roman" panose="02020603050405020304" pitchFamily="18" charset="0"/>
              </a:rPr>
              <a:t>B is usually made to be the opposite of Task </a:t>
            </a:r>
            <a:r>
              <a:rPr lang="en-US" dirty="0" smtClean="0">
                <a:solidFill>
                  <a:prstClr val="black"/>
                </a:solidFill>
                <a:ea typeface="Times New Roman" panose="02020603050405020304" pitchFamily="18" charset="0"/>
              </a:rPr>
              <a:t>A.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fr-FR" dirty="0">
                <a:solidFill>
                  <a:prstClr val="black"/>
                </a:solidFill>
              </a:rPr>
              <a:t>It is a sign of active “unlearning,” needed when a transformation rule must be deleted from memory to make place for an alternative one (</a:t>
            </a:r>
            <a:r>
              <a:rPr lang="en-US" altLang="fr-FR" dirty="0" err="1">
                <a:solidFill>
                  <a:prstClr val="black"/>
                </a:solidFill>
              </a:rPr>
              <a:t>Brashers</a:t>
            </a:r>
            <a:r>
              <a:rPr lang="en-US" altLang="fr-FR" dirty="0">
                <a:solidFill>
                  <a:prstClr val="black"/>
                </a:solidFill>
              </a:rPr>
              <a:t>-Krug et al.1996)</a:t>
            </a:r>
            <a:endParaRPr lang="fr-FR" altLang="fr-FR" dirty="0">
              <a:solidFill>
                <a:prstClr val="black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rgbClr val="ED7D31">
                    <a:lumMod val="75000"/>
                  </a:srgbClr>
                </a:solidFill>
                <a:ea typeface="Times New Roman" panose="02020603050405020304" pitchFamily="18" charset="0"/>
              </a:rPr>
              <a:t>retrograde interference: </a:t>
            </a:r>
            <a:r>
              <a:rPr lang="en-US" dirty="0" smtClean="0">
                <a:solidFill>
                  <a:prstClr val="black"/>
                </a:solidFill>
                <a:ea typeface="Times New Roman" panose="02020603050405020304" pitchFamily="18" charset="0"/>
              </a:rPr>
              <a:t>learning something new causes forgetting of an older memory - how Task B interferes with the memory of Task A1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rgbClr val="ED7D31">
                    <a:lumMod val="75000"/>
                  </a:srgbClr>
                </a:solidFill>
                <a:ea typeface="Times New Roman" panose="02020603050405020304" pitchFamily="18" charset="0"/>
              </a:rPr>
              <a:t>anterograde </a:t>
            </a:r>
            <a:r>
              <a:rPr lang="en-US" i="1" dirty="0">
                <a:solidFill>
                  <a:srgbClr val="ED7D31">
                    <a:lumMod val="75000"/>
                  </a:srgbClr>
                </a:solidFill>
                <a:ea typeface="Times New Roman" panose="02020603050405020304" pitchFamily="18" charset="0"/>
              </a:rPr>
              <a:t>interference : </a:t>
            </a:r>
            <a:r>
              <a:rPr lang="en-US" dirty="0">
                <a:solidFill>
                  <a:prstClr val="black"/>
                </a:solidFill>
                <a:ea typeface="Times New Roman" panose="02020603050405020304" pitchFamily="18" charset="0"/>
              </a:rPr>
              <a:t>learning a new task disrupts learning of a 2nd subsequent task- how the memory of Task A1 interferes with the subsequent learning of Task B (or how B interferes with A2). Note that both retrograde and anterograde interference can affect performance in Task A2. (Sing &amp; Smith 2010)</a:t>
            </a:r>
            <a:endParaRPr lang="en-CA" dirty="0">
              <a:solidFill>
                <a:prstClr val="black"/>
              </a:solidFill>
              <a:ea typeface="Times New Roman" panose="02020603050405020304" pitchFamily="18" charset="0"/>
            </a:endParaRPr>
          </a:p>
          <a:p>
            <a:pPr algn="just"/>
            <a:endParaRPr lang="en-CA" dirty="0" smtClean="0">
              <a:ea typeface="Times New Roman" panose="02020603050405020304" pitchFamily="18" charset="0"/>
            </a:endParaRPr>
          </a:p>
          <a:p>
            <a:pPr algn="just"/>
            <a:r>
              <a:rPr lang="en-CA" dirty="0" smtClean="0">
                <a:ea typeface="Times New Roman" panose="02020603050405020304" pitchFamily="18" charset="0"/>
              </a:rPr>
              <a:t>Interference </a:t>
            </a:r>
            <a:r>
              <a:rPr lang="en-CA" dirty="0">
                <a:ea typeface="Times New Roman" panose="02020603050405020304" pitchFamily="18" charset="0"/>
              </a:rPr>
              <a:t>occurs ,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smtClean="0">
                <a:ea typeface="Times New Roman" panose="02020603050405020304" pitchFamily="18" charset="0"/>
              </a:rPr>
              <a:t>When </a:t>
            </a:r>
            <a:r>
              <a:rPr lang="en-US" dirty="0">
                <a:ea typeface="Times New Roman" panose="02020603050405020304" pitchFamily="18" charset="0"/>
              </a:rPr>
              <a:t>error signals for each perturbation are encoded via the same sensory modality (proprioception, vision) or within the same reference frame (intrinsic, extrinsic) (</a:t>
            </a:r>
            <a:r>
              <a:rPr lang="en-US" dirty="0" err="1">
                <a:ea typeface="Times New Roman" panose="02020603050405020304" pitchFamily="18" charset="0"/>
              </a:rPr>
              <a:t>Krakauer</a:t>
            </a:r>
            <a:r>
              <a:rPr lang="en-US" dirty="0">
                <a:ea typeface="Times New Roman" panose="02020603050405020304" pitchFamily="18" charset="0"/>
              </a:rPr>
              <a:t> et al. 1999).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ea typeface="Times New Roman" panose="02020603050405020304" pitchFamily="18" charset="0"/>
              </a:rPr>
              <a:t>When the state variables  (</a:t>
            </a:r>
            <a:r>
              <a:rPr lang="en-US" dirty="0" err="1">
                <a:ea typeface="Times New Roman" panose="02020603050405020304" pitchFamily="18" charset="0"/>
              </a:rPr>
              <a:t>pos,vel,acc</a:t>
            </a:r>
            <a:r>
              <a:rPr lang="en-US" dirty="0">
                <a:ea typeface="Times New Roman" panose="02020603050405020304" pitchFamily="18" charset="0"/>
              </a:rPr>
              <a:t>) of the perturbations are dependent (Tong et al 2002)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ea typeface="Times New Roman" panose="02020603050405020304" pitchFamily="18" charset="0"/>
              </a:rPr>
              <a:t>When the two perturbations affect movements that are directed toward a common goal, or when they share common motor preparatory activity (Howard et al. 2012; </a:t>
            </a:r>
            <a:r>
              <a:rPr lang="en-US" dirty="0" err="1">
                <a:ea typeface="Times New Roman" panose="02020603050405020304" pitchFamily="18" charset="0"/>
              </a:rPr>
              <a:t>Krakauer</a:t>
            </a:r>
            <a:r>
              <a:rPr lang="en-US" dirty="0">
                <a:ea typeface="Times New Roman" panose="02020603050405020304" pitchFamily="18" charset="0"/>
              </a:rPr>
              <a:t> et al. 2019; </a:t>
            </a:r>
            <a:r>
              <a:rPr lang="en-US" dirty="0" err="1">
                <a:ea typeface="Times New Roman" panose="02020603050405020304" pitchFamily="18" charset="0"/>
              </a:rPr>
              <a:t>Sheahan</a:t>
            </a:r>
            <a:r>
              <a:rPr lang="en-US" dirty="0">
                <a:ea typeface="Times New Roman" panose="02020603050405020304" pitchFamily="18" charset="0"/>
              </a:rPr>
              <a:t> et al. 2016)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ea typeface="Times New Roman" panose="02020603050405020304" pitchFamily="18" charset="0"/>
              </a:rPr>
              <a:t>Source of interference is competition of neural resources, although the neuronal mechanisms are unknown.</a:t>
            </a:r>
            <a:r>
              <a:rPr lang="en-CA" dirty="0">
                <a:ea typeface="Times New Roman" panose="02020603050405020304" pitchFamily="18" charset="0"/>
              </a:rPr>
              <a:t> </a:t>
            </a:r>
            <a:endParaRPr lang="en-CA" dirty="0" smtClean="0">
              <a:ea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9000" y="237350"/>
            <a:ext cx="2832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Introduction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961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/>
          <p:nvPr/>
        </p:nvPicPr>
        <p:blipFill>
          <a:blip r:embed="rId4"/>
          <a:stretch>
            <a:fillRect/>
          </a:stretch>
        </p:blipFill>
        <p:spPr>
          <a:xfrm>
            <a:off x="801955" y="2114651"/>
            <a:ext cx="5987847" cy="21665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8732" y="1005094"/>
            <a:ext cx="102594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smtClean="0">
                <a:ea typeface="Times New Roman" panose="02020603050405020304" pitchFamily="18" charset="0"/>
              </a:rPr>
              <a:t>Objective: To </a:t>
            </a:r>
            <a:r>
              <a:rPr lang="en-US" altLang="en-US" dirty="0">
                <a:ea typeface="Times New Roman" panose="02020603050405020304" pitchFamily="18" charset="0"/>
              </a:rPr>
              <a:t>investigate interference effect and modularity of sensorimotor </a:t>
            </a:r>
            <a:r>
              <a:rPr lang="en-US" altLang="en-US" dirty="0" smtClean="0">
                <a:ea typeface="Times New Roman" panose="02020603050405020304" pitchFamily="18" charset="0"/>
              </a:rPr>
              <a:t>adaptation </a:t>
            </a:r>
            <a:r>
              <a:rPr lang="en-US" altLang="en-US" dirty="0">
                <a:ea typeface="Times New Roman" panose="02020603050405020304" pitchFamily="18" charset="0"/>
              </a:rPr>
              <a:t>in manual tracking under two separate visual perturbations (SPRING and ROTATION) and their combination (SPRING+ROTATION).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37764" y="234092"/>
            <a:ext cx="6014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Objective &amp; Experimental set-up</a:t>
            </a:r>
            <a:endParaRPr lang="en-US" sz="3200" dirty="0"/>
          </a:p>
        </p:txBody>
      </p:sp>
      <p:pic>
        <p:nvPicPr>
          <p:cNvPr id="5" name="Image 7"/>
          <p:cNvPicPr/>
          <p:nvPr/>
        </p:nvPicPr>
        <p:blipFill>
          <a:blip r:embed="rId5"/>
          <a:stretch>
            <a:fillRect/>
          </a:stretch>
        </p:blipFill>
        <p:spPr>
          <a:xfrm>
            <a:off x="1147294" y="4684812"/>
            <a:ext cx="5760720" cy="1252855"/>
          </a:xfrm>
          <a:prstGeom prst="rect">
            <a:avLst/>
          </a:prstGeom>
        </p:spPr>
      </p:pic>
      <p:pic>
        <p:nvPicPr>
          <p:cNvPr id="8" name="Control_NoEye_Baseline0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91948" y="2637650"/>
            <a:ext cx="2951029" cy="233226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609" y="5937667"/>
            <a:ext cx="2716089" cy="702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983162" y="2095046"/>
            <a:ext cx="295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Normal mapping (Baseline)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79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086554" y="1298464"/>
            <a:ext cx="1596915" cy="1312655"/>
            <a:chOff x="122175" y="1175661"/>
            <a:chExt cx="2247183" cy="1676111"/>
          </a:xfrm>
        </p:grpSpPr>
        <p:sp>
          <p:nvSpPr>
            <p:cNvPr id="3" name="Flèche droite 2"/>
            <p:cNvSpPr/>
            <p:nvPr/>
          </p:nvSpPr>
          <p:spPr>
            <a:xfrm rot="16200000">
              <a:off x="1401191" y="1720635"/>
              <a:ext cx="619432" cy="41216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pic>
          <p:nvPicPr>
            <p:cNvPr id="5" name="Picture 2" descr="W:\comco\Caroline\main.gif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377454" y="2150096"/>
              <a:ext cx="871538" cy="531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ZoneTexte 5"/>
            <p:cNvSpPr txBox="1"/>
            <p:nvPr/>
          </p:nvSpPr>
          <p:spPr>
            <a:xfrm>
              <a:off x="122175" y="2236434"/>
              <a:ext cx="1140651" cy="458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>
                  <a:solidFill>
                    <a:srgbClr val="FF0000"/>
                  </a:solidFill>
                </a:rPr>
                <a:t>Cursor</a:t>
              </a: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1383327" y="1175661"/>
              <a:ext cx="986031" cy="458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>
                  <a:solidFill>
                    <a:srgbClr val="00B050"/>
                  </a:solidFill>
                </a:rPr>
                <a:t>Hand</a:t>
              </a:r>
            </a:p>
          </p:txBody>
        </p:sp>
        <p:sp>
          <p:nvSpPr>
            <p:cNvPr id="8" name="Flèche droite 7"/>
            <p:cNvSpPr/>
            <p:nvPr/>
          </p:nvSpPr>
          <p:spPr>
            <a:xfrm rot="10800000">
              <a:off x="951797" y="2236433"/>
              <a:ext cx="619279" cy="41216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934043" y="1837366"/>
              <a:ext cx="729422" cy="458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90°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81809" y="3729111"/>
            <a:ext cx="2812251" cy="2277545"/>
            <a:chOff x="6023992" y="2245514"/>
            <a:chExt cx="4371024" cy="3445158"/>
          </a:xfrm>
        </p:grpSpPr>
        <p:pic>
          <p:nvPicPr>
            <p:cNvPr id="21" name="RotationG1-CG1.avi">
              <a:hlinkClick r:id="" action="ppaction://media"/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6023992" y="2245514"/>
              <a:ext cx="4371024" cy="3445158"/>
            </a:xfrm>
            <a:prstGeom prst="rect">
              <a:avLst/>
            </a:prstGeom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7607" y="2534272"/>
              <a:ext cx="44767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TextBox 22"/>
          <p:cNvSpPr txBox="1"/>
          <p:nvPr/>
        </p:nvSpPr>
        <p:spPr>
          <a:xfrm>
            <a:off x="3970794" y="125383"/>
            <a:ext cx="518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Experimental Conditions</a:t>
            </a:r>
            <a:endParaRPr lang="en-US" sz="3200" dirty="0"/>
          </a:p>
        </p:txBody>
      </p:sp>
      <p:sp>
        <p:nvSpPr>
          <p:cNvPr id="25" name="TextBox 24"/>
          <p:cNvSpPr txBox="1"/>
          <p:nvPr/>
        </p:nvSpPr>
        <p:spPr>
          <a:xfrm>
            <a:off x="781809" y="789067"/>
            <a:ext cx="2490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Rotation (ROT)</a:t>
            </a:r>
            <a:endParaRPr lang="en-US" sz="2800" dirty="0">
              <a:solidFill>
                <a:srgbClr val="C00000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366452" y="1207732"/>
            <a:ext cx="930845" cy="1403387"/>
            <a:chOff x="6874880" y="1219988"/>
            <a:chExt cx="1627320" cy="2972163"/>
          </a:xfrm>
        </p:grpSpPr>
        <p:sp>
          <p:nvSpPr>
            <p:cNvPr id="28" name="ZoneTexte 4"/>
            <p:cNvSpPr txBox="1"/>
            <p:nvPr/>
          </p:nvSpPr>
          <p:spPr>
            <a:xfrm>
              <a:off x="7601862" y="1652035"/>
              <a:ext cx="797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FF0000"/>
                  </a:solidFill>
                </a:rPr>
                <a:t>Cursor</a:t>
              </a:r>
            </a:p>
          </p:txBody>
        </p:sp>
        <p:sp>
          <p:nvSpPr>
            <p:cNvPr id="29" name="ZoneTexte 5"/>
            <p:cNvSpPr txBox="1"/>
            <p:nvPr/>
          </p:nvSpPr>
          <p:spPr>
            <a:xfrm>
              <a:off x="7810985" y="3394291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B050"/>
                  </a:solidFill>
                </a:rPr>
                <a:t>Hand</a:t>
              </a:r>
            </a:p>
          </p:txBody>
        </p:sp>
        <p:grpSp>
          <p:nvGrpSpPr>
            <p:cNvPr id="30" name="Groupe 7"/>
            <p:cNvGrpSpPr/>
            <p:nvPr/>
          </p:nvGrpSpPr>
          <p:grpSpPr>
            <a:xfrm>
              <a:off x="6874880" y="1219988"/>
              <a:ext cx="877082" cy="2972163"/>
              <a:chOff x="2686806" y="2833101"/>
              <a:chExt cx="603012" cy="2112188"/>
            </a:xfrm>
          </p:grpSpPr>
          <p:grpSp>
            <p:nvGrpSpPr>
              <p:cNvPr id="31" name="Groupe 8"/>
              <p:cNvGrpSpPr/>
              <p:nvPr/>
            </p:nvGrpSpPr>
            <p:grpSpPr>
              <a:xfrm rot="16200000">
                <a:off x="2208174" y="3311733"/>
                <a:ext cx="1458913" cy="501650"/>
                <a:chOff x="3400425" y="1106488"/>
                <a:chExt cx="1458913" cy="501650"/>
              </a:xfrm>
            </p:grpSpPr>
            <p:pic>
              <p:nvPicPr>
                <p:cNvPr id="34" name="Picture 3" descr="C:\Users\landelle.c\Desktop\Simple_harmonic_oscillator.gif"/>
                <p:cNvPicPr>
                  <a:picLocks noChangeAspect="1" noChangeArrowheads="1" noCrop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19488" y="1106488"/>
                  <a:ext cx="1339850" cy="433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A34BE5D-056E-4FB5-BBDE-120279EA3D91}"/>
                    </a:ext>
                  </a:extLst>
                </p:cNvPr>
                <p:cNvSpPr/>
                <p:nvPr/>
              </p:nvSpPr>
              <p:spPr>
                <a:xfrm>
                  <a:off x="3400425" y="1106488"/>
                  <a:ext cx="215900" cy="501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</p:grpSp>
          <p:pic>
            <p:nvPicPr>
              <p:cNvPr id="32" name="Picture 2" descr="W:\comco\Caroline\main.gif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588143" y="4243613"/>
                <a:ext cx="871538" cy="53181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xtLst/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2807843" y="3140968"/>
                <a:ext cx="235859" cy="249941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880567" y="1391196"/>
            <a:ext cx="2349033" cy="1442188"/>
            <a:chOff x="3924767" y="1219989"/>
            <a:chExt cx="2317462" cy="1442188"/>
          </a:xfrm>
        </p:grpSpPr>
        <p:sp>
          <p:nvSpPr>
            <p:cNvPr id="26" name="ZoneTexte 2"/>
            <p:cNvSpPr txBox="1">
              <a:spLocks noChangeArrowheads="1"/>
            </p:cNvSpPr>
            <p:nvPr/>
          </p:nvSpPr>
          <p:spPr bwMode="auto">
            <a:xfrm>
              <a:off x="3924767" y="1247632"/>
              <a:ext cx="2317462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altLang="fr-FR" sz="1600" i="1" dirty="0">
                  <a:solidFill>
                    <a:srgbClr val="404040"/>
                  </a:solidFill>
                  <a:latin typeface="Calibri" pitchFamily="34" charset="0"/>
                </a:rPr>
                <a:t>Mass </a:t>
              </a:r>
              <a:r>
                <a:rPr lang="en-US" altLang="fr-FR" sz="1600" dirty="0">
                  <a:solidFill>
                    <a:srgbClr val="404040"/>
                  </a:solidFill>
                  <a:latin typeface="Calibri" pitchFamily="34" charset="0"/>
                </a:rPr>
                <a:t>: </a:t>
              </a:r>
              <a:r>
                <a:rPr lang="en-US" altLang="fr-FR" sz="1600" i="1" dirty="0">
                  <a:solidFill>
                    <a:srgbClr val="404040"/>
                  </a:solidFill>
                  <a:latin typeface="Calibri" pitchFamily="34" charset="0"/>
                </a:rPr>
                <a:t>m</a:t>
              </a:r>
              <a:r>
                <a:rPr lang="en-US" altLang="fr-FR" sz="1600" dirty="0">
                  <a:solidFill>
                    <a:srgbClr val="404040"/>
                  </a:solidFill>
                  <a:latin typeface="Calibri" pitchFamily="34" charset="0"/>
                </a:rPr>
                <a:t>=1Kg</a:t>
              </a:r>
            </a:p>
            <a:p>
              <a:pPr eaLnBrk="1" hangingPunct="1"/>
              <a:r>
                <a:rPr lang="en-US" altLang="fr-FR" sz="1600" i="1" dirty="0">
                  <a:solidFill>
                    <a:srgbClr val="404040"/>
                  </a:solidFill>
                  <a:latin typeface="Calibri" pitchFamily="34" charset="0"/>
                </a:rPr>
                <a:t>Stiffness </a:t>
              </a:r>
              <a:r>
                <a:rPr lang="en-US" altLang="fr-FR" sz="1600" dirty="0">
                  <a:solidFill>
                    <a:srgbClr val="404040"/>
                  </a:solidFill>
                  <a:latin typeface="Calibri" pitchFamily="34" charset="0"/>
                </a:rPr>
                <a:t>: </a:t>
              </a:r>
              <a:r>
                <a:rPr lang="en-US" altLang="fr-FR" sz="1600" i="1" dirty="0">
                  <a:solidFill>
                    <a:srgbClr val="404040"/>
                  </a:solidFill>
                  <a:latin typeface="Calibri" pitchFamily="34" charset="0"/>
                </a:rPr>
                <a:t>k</a:t>
              </a:r>
              <a:r>
                <a:rPr lang="en-US" altLang="fr-FR" sz="1600" dirty="0">
                  <a:solidFill>
                    <a:srgbClr val="404040"/>
                  </a:solidFill>
                  <a:latin typeface="Calibri" pitchFamily="34" charset="0"/>
                </a:rPr>
                <a:t>=30N.m</a:t>
              </a:r>
              <a:r>
                <a:rPr lang="en-US" altLang="fr-FR" sz="1600" baseline="30000" dirty="0">
                  <a:solidFill>
                    <a:srgbClr val="404040"/>
                  </a:solidFill>
                  <a:latin typeface="Calibri" pitchFamily="34" charset="0"/>
                </a:rPr>
                <a:t>-1</a:t>
              </a:r>
            </a:p>
            <a:p>
              <a:pPr eaLnBrk="1" hangingPunct="1"/>
              <a:r>
                <a:rPr lang="en-US" altLang="fr-FR" sz="1600" i="1" dirty="0">
                  <a:solidFill>
                    <a:srgbClr val="404040"/>
                  </a:solidFill>
                  <a:latin typeface="Calibri" pitchFamily="34" charset="0"/>
                </a:rPr>
                <a:t>Damping</a:t>
              </a:r>
              <a:r>
                <a:rPr lang="en-US" altLang="fr-FR" sz="1600" dirty="0">
                  <a:solidFill>
                    <a:srgbClr val="404040"/>
                  </a:solidFill>
                  <a:latin typeface="Calibri" pitchFamily="34" charset="0"/>
                </a:rPr>
                <a:t>: </a:t>
              </a:r>
              <a:r>
                <a:rPr lang="en-US" altLang="fr-FR" sz="1600" i="1" dirty="0">
                  <a:solidFill>
                    <a:srgbClr val="404040"/>
                  </a:solidFill>
                  <a:latin typeface="Calibri" pitchFamily="34" charset="0"/>
                </a:rPr>
                <a:t>b</a:t>
              </a:r>
              <a:r>
                <a:rPr lang="en-US" altLang="fr-FR" sz="1600" dirty="0">
                  <a:solidFill>
                    <a:srgbClr val="404040"/>
                  </a:solidFill>
                  <a:latin typeface="Calibri" pitchFamily="34" charset="0"/>
                </a:rPr>
                <a:t>=1.7N.m</a:t>
              </a:r>
              <a:r>
                <a:rPr lang="en-US" altLang="fr-FR" sz="1600" baseline="30000" dirty="0">
                  <a:solidFill>
                    <a:srgbClr val="404040"/>
                  </a:solidFill>
                  <a:latin typeface="Calibri" pitchFamily="34" charset="0"/>
                </a:rPr>
                <a:t>-1</a:t>
              </a:r>
              <a:r>
                <a:rPr lang="en-US" altLang="fr-FR" sz="1600" dirty="0">
                  <a:solidFill>
                    <a:srgbClr val="404040"/>
                  </a:solidFill>
                  <a:latin typeface="Calibri" pitchFamily="34" charset="0"/>
                </a:rPr>
                <a:t>.s</a:t>
              </a:r>
              <a:r>
                <a:rPr lang="en-US" altLang="fr-FR" sz="1600" baseline="30000" dirty="0">
                  <a:solidFill>
                    <a:srgbClr val="404040"/>
                  </a:solidFill>
                  <a:latin typeface="Calibri" pitchFamily="34" charset="0"/>
                </a:rPr>
                <a:t>-1</a:t>
              </a:r>
              <a:endParaRPr lang="en-US" altLang="fr-FR" sz="1600" dirty="0">
                <a:solidFill>
                  <a:srgbClr val="404040"/>
                </a:solidFill>
                <a:latin typeface="Calibri" pitchFamily="34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3924767" y="1219989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endParaRPr lang="en-US" altLang="fr-FR" sz="1600" b="1" u="sng" dirty="0">
                <a:solidFill>
                  <a:srgbClr val="404040"/>
                </a:solidFill>
                <a:latin typeface="Calibri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ZoneTexte 18"/>
                <p:cNvSpPr txBox="1"/>
                <p:nvPr/>
              </p:nvSpPr>
              <p:spPr>
                <a:xfrm>
                  <a:off x="3924767" y="2007431"/>
                  <a:ext cx="169190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fr-FR" sz="1600" i="1">
                          <a:latin typeface="Cambria Math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fr-FR" sz="1600" i="1">
                          <a:latin typeface="Cambria Math"/>
                        </a:rPr>
                        <m:t>+</m:t>
                      </m:r>
                      <m:r>
                        <a:rPr lang="fr-FR" sz="1600" i="1">
                          <a:latin typeface="Cambria Math"/>
                        </a:rPr>
                        <m:t>𝑏</m:t>
                      </m:r>
                      <m:acc>
                        <m:accPr>
                          <m:chr m:val="̇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i="1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a14:m>
                  <a:r>
                    <a:rPr lang="fr-FR" sz="1600" dirty="0"/>
                    <a:t> </a:t>
                  </a:r>
                  <a:r>
                    <a:rPr lang="fr-FR" sz="16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+ </a:t>
                  </a:r>
                  <a:r>
                    <a:rPr lang="fr-FR" sz="1600" i="1" dirty="0" err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kx</a:t>
                  </a:r>
                  <a:r>
                    <a:rPr lang="fr-FR" sz="16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=0</a:t>
                  </a:r>
                </a:p>
              </p:txBody>
            </p:sp>
          </mc:Choice>
          <mc:Fallback xmlns="">
            <p:sp>
              <p:nvSpPr>
                <p:cNvPr id="37" name="ZoneTexte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767" y="2007431"/>
                  <a:ext cx="1691908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8929" r="-712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ZoneTexte 19"/>
                <p:cNvSpPr txBox="1"/>
                <p:nvPr/>
              </p:nvSpPr>
              <p:spPr>
                <a:xfrm>
                  <a:off x="3951893" y="2323623"/>
                  <a:ext cx="185902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fr-FR" sz="1600" i="1">
                          <a:latin typeface="Cambria Math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i="1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fr-FR" sz="1600" i="1">
                          <a:latin typeface="Cambria Math"/>
                        </a:rPr>
                        <m:t>+</m:t>
                      </m:r>
                      <m:r>
                        <a:rPr lang="fr-FR" sz="1600" i="1">
                          <a:latin typeface="Cambria Math"/>
                        </a:rPr>
                        <m:t>𝑏</m:t>
                      </m:r>
                      <m:acc>
                        <m:accPr>
                          <m:chr m:val="̇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i="1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fr-FR" sz="1600" dirty="0"/>
                    <a:t> </a:t>
                  </a:r>
                  <a:r>
                    <a:rPr lang="fr-FR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+</a:t>
                  </a:r>
                  <a:r>
                    <a:rPr lang="fr-FR" sz="1600" i="1" dirty="0" err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ky</a:t>
                  </a:r>
                  <a:r>
                    <a:rPr lang="fr-FR" sz="16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=0</a:t>
                  </a:r>
                </a:p>
              </p:txBody>
            </p:sp>
          </mc:Choice>
          <mc:Fallback xmlns="">
            <p:sp>
              <p:nvSpPr>
                <p:cNvPr id="38" name="ZoneTexte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1893" y="2323623"/>
                  <a:ext cx="1859028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8929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TextBox 39"/>
          <p:cNvSpPr txBox="1"/>
          <p:nvPr/>
        </p:nvSpPr>
        <p:spPr>
          <a:xfrm>
            <a:off x="4315472" y="2936867"/>
            <a:ext cx="3710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Mimicking a spring between hand &amp; cursor. (No haptic feedback)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297297" y="789067"/>
            <a:ext cx="204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Spring (SPR)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0092" y="2958181"/>
            <a:ext cx="3660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90</a:t>
            </a:r>
            <a:r>
              <a:rPr lang="en-US" baseline="30000" dirty="0" smtClean="0"/>
              <a:t>0</a:t>
            </a:r>
            <a:r>
              <a:rPr lang="en-US" dirty="0" smtClean="0"/>
              <a:t> counterclockwise rotation between hand &amp; cursor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4727027" y="3729111"/>
            <a:ext cx="2778986" cy="2302636"/>
            <a:chOff x="5985290" y="2328325"/>
            <a:chExt cx="4385267" cy="3456384"/>
          </a:xfrm>
        </p:grpSpPr>
        <p:pic>
          <p:nvPicPr>
            <p:cNvPr id="47" name="SpringG1-CG1.avi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4"/>
            <a:stretch>
              <a:fillRect/>
            </a:stretch>
          </p:blipFill>
          <p:spPr>
            <a:xfrm>
              <a:off x="5985290" y="2328325"/>
              <a:ext cx="4385267" cy="3456384"/>
            </a:xfrm>
            <a:prstGeom prst="rect">
              <a:avLst/>
            </a:prstGeom>
          </p:spPr>
        </p:pic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5241" y="2608412"/>
              <a:ext cx="44767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" name="TextBox 48"/>
          <p:cNvSpPr txBox="1"/>
          <p:nvPr/>
        </p:nvSpPr>
        <p:spPr>
          <a:xfrm>
            <a:off x="8222271" y="794062"/>
            <a:ext cx="380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</a:rPr>
              <a:t>Rotation+Spring</a:t>
            </a:r>
            <a:r>
              <a:rPr lang="en-US" sz="2800" dirty="0" smtClean="0">
                <a:solidFill>
                  <a:srgbClr val="C00000"/>
                </a:solidFill>
              </a:rPr>
              <a:t> (SPROT)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52" name="Plus 51"/>
          <p:cNvSpPr/>
          <p:nvPr/>
        </p:nvSpPr>
        <p:spPr>
          <a:xfrm>
            <a:off x="9912706" y="1982076"/>
            <a:ext cx="423486" cy="38779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3" name="Group 52"/>
          <p:cNvGrpSpPr/>
          <p:nvPr/>
        </p:nvGrpSpPr>
        <p:grpSpPr>
          <a:xfrm>
            <a:off x="8509449" y="1567370"/>
            <a:ext cx="1386458" cy="1163888"/>
            <a:chOff x="-171111" y="1175661"/>
            <a:chExt cx="2540469" cy="1676111"/>
          </a:xfrm>
        </p:grpSpPr>
        <p:sp>
          <p:nvSpPr>
            <p:cNvPr id="54" name="Flèche droite 2"/>
            <p:cNvSpPr/>
            <p:nvPr/>
          </p:nvSpPr>
          <p:spPr>
            <a:xfrm rot="16200000">
              <a:off x="1401191" y="1720635"/>
              <a:ext cx="619432" cy="41216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pic>
          <p:nvPicPr>
            <p:cNvPr id="55" name="Picture 2" descr="W:\comco\Caroline\main.gif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377454" y="2150096"/>
              <a:ext cx="871538" cy="531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ZoneTexte 5"/>
            <p:cNvSpPr txBox="1"/>
            <p:nvPr/>
          </p:nvSpPr>
          <p:spPr>
            <a:xfrm>
              <a:off x="-171111" y="2187291"/>
              <a:ext cx="1140651" cy="458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>
                  <a:solidFill>
                    <a:srgbClr val="FF0000"/>
                  </a:solidFill>
                </a:rPr>
                <a:t>Cursor</a:t>
              </a:r>
            </a:p>
          </p:txBody>
        </p:sp>
        <p:sp>
          <p:nvSpPr>
            <p:cNvPr id="57" name="ZoneTexte 6"/>
            <p:cNvSpPr txBox="1"/>
            <p:nvPr/>
          </p:nvSpPr>
          <p:spPr>
            <a:xfrm>
              <a:off x="1383327" y="1175661"/>
              <a:ext cx="986031" cy="458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>
                  <a:solidFill>
                    <a:srgbClr val="00B050"/>
                  </a:solidFill>
                </a:rPr>
                <a:t>Hand</a:t>
              </a:r>
            </a:p>
          </p:txBody>
        </p:sp>
        <p:sp>
          <p:nvSpPr>
            <p:cNvPr id="58" name="Flèche droite 7"/>
            <p:cNvSpPr/>
            <p:nvPr/>
          </p:nvSpPr>
          <p:spPr>
            <a:xfrm rot="10800000">
              <a:off x="951797" y="2236433"/>
              <a:ext cx="619279" cy="41216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59" name="ZoneTexte 16"/>
            <p:cNvSpPr txBox="1"/>
            <p:nvPr/>
          </p:nvSpPr>
          <p:spPr>
            <a:xfrm>
              <a:off x="934043" y="1837366"/>
              <a:ext cx="729422" cy="458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90°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0481458" y="1384843"/>
            <a:ext cx="930845" cy="1403387"/>
            <a:chOff x="6874880" y="1219988"/>
            <a:chExt cx="1627320" cy="2972163"/>
          </a:xfrm>
        </p:grpSpPr>
        <p:sp>
          <p:nvSpPr>
            <p:cNvPr id="61" name="ZoneTexte 4"/>
            <p:cNvSpPr txBox="1"/>
            <p:nvPr/>
          </p:nvSpPr>
          <p:spPr>
            <a:xfrm>
              <a:off x="7601862" y="1652035"/>
              <a:ext cx="797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FF0000"/>
                  </a:solidFill>
                </a:rPr>
                <a:t>Cursor</a:t>
              </a:r>
            </a:p>
          </p:txBody>
        </p:sp>
        <p:sp>
          <p:nvSpPr>
            <p:cNvPr id="62" name="ZoneTexte 5"/>
            <p:cNvSpPr txBox="1"/>
            <p:nvPr/>
          </p:nvSpPr>
          <p:spPr>
            <a:xfrm>
              <a:off x="7810985" y="3394291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B050"/>
                  </a:solidFill>
                </a:rPr>
                <a:t>Hand</a:t>
              </a:r>
            </a:p>
          </p:txBody>
        </p:sp>
        <p:grpSp>
          <p:nvGrpSpPr>
            <p:cNvPr id="63" name="Groupe 7"/>
            <p:cNvGrpSpPr/>
            <p:nvPr/>
          </p:nvGrpSpPr>
          <p:grpSpPr>
            <a:xfrm>
              <a:off x="6874880" y="1219988"/>
              <a:ext cx="877082" cy="2972163"/>
              <a:chOff x="2686806" y="2833101"/>
              <a:chExt cx="603012" cy="2112188"/>
            </a:xfrm>
          </p:grpSpPr>
          <p:grpSp>
            <p:nvGrpSpPr>
              <p:cNvPr id="64" name="Groupe 8"/>
              <p:cNvGrpSpPr/>
              <p:nvPr/>
            </p:nvGrpSpPr>
            <p:grpSpPr>
              <a:xfrm rot="16200000">
                <a:off x="2208174" y="3311733"/>
                <a:ext cx="1458913" cy="501650"/>
                <a:chOff x="3400425" y="1106488"/>
                <a:chExt cx="1458913" cy="501650"/>
              </a:xfrm>
            </p:grpSpPr>
            <p:pic>
              <p:nvPicPr>
                <p:cNvPr id="67" name="Picture 3" descr="C:\Users\landelle.c\Desktop\Simple_harmonic_oscillator.gif"/>
                <p:cNvPicPr>
                  <a:picLocks noChangeAspect="1" noChangeArrowheads="1" noCrop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19488" y="1106488"/>
                  <a:ext cx="1339850" cy="433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9A34BE5D-056E-4FB5-BBDE-120279EA3D91}"/>
                    </a:ext>
                  </a:extLst>
                </p:cNvPr>
                <p:cNvSpPr/>
                <p:nvPr/>
              </p:nvSpPr>
              <p:spPr>
                <a:xfrm>
                  <a:off x="3400425" y="1106488"/>
                  <a:ext cx="215900" cy="501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</p:grpSp>
          <p:pic>
            <p:nvPicPr>
              <p:cNvPr id="65" name="Picture 2" descr="W:\comco\Caroline\main.gif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588143" y="4243613"/>
                <a:ext cx="871538" cy="53181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xtLst/>
            </p:spPr>
          </p:pic>
          <p:sp>
            <p:nvSpPr>
              <p:cNvPr id="66" name="Rectangle 65"/>
              <p:cNvSpPr/>
              <p:nvPr/>
            </p:nvSpPr>
            <p:spPr>
              <a:xfrm>
                <a:off x="2807843" y="3140968"/>
                <a:ext cx="235859" cy="249941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8729154" y="3612547"/>
            <a:ext cx="2683149" cy="2420575"/>
            <a:chOff x="5959173" y="2385136"/>
            <a:chExt cx="4339267" cy="3420128"/>
          </a:xfrm>
        </p:grpSpPr>
        <p:pic>
          <p:nvPicPr>
            <p:cNvPr id="70" name="SpRot1-AB3.avi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5"/>
            <a:stretch>
              <a:fillRect/>
            </a:stretch>
          </p:blipFill>
          <p:spPr>
            <a:xfrm>
              <a:off x="5959173" y="2385136"/>
              <a:ext cx="4339267" cy="3420128"/>
            </a:xfrm>
            <a:prstGeom prst="rect">
              <a:avLst/>
            </a:prstGeom>
          </p:spPr>
        </p:pic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631" y="2661371"/>
              <a:ext cx="44767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672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70"/>
                </p:tgtEl>
              </p:cMediaNode>
            </p:video>
          </p:childTnLst>
        </p:cTn>
      </p:par>
    </p:tnLst>
    <p:bldLst>
      <p:bldP spid="25" grpId="0"/>
      <p:bldP spid="40" grpId="0"/>
      <p:bldP spid="42" grpId="0"/>
      <p:bldP spid="45" grpId="0"/>
      <p:bldP spid="49" grpId="0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08844" y="1363900"/>
            <a:ext cx="7657645" cy="1670235"/>
            <a:chOff x="2208844" y="1363900"/>
            <a:chExt cx="7657645" cy="1670235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E043E536-9DD3-41CB-A371-89869A3D8746}"/>
                </a:ext>
              </a:extLst>
            </p:cNvPr>
            <p:cNvSpPr txBox="1"/>
            <p:nvPr/>
          </p:nvSpPr>
          <p:spPr>
            <a:xfrm>
              <a:off x="2824770" y="1857501"/>
              <a:ext cx="990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b="1" dirty="0"/>
                <a:t>Group 1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9F60C4D2-F004-43E3-A101-D1E7B791DF4E}"/>
                </a:ext>
              </a:extLst>
            </p:cNvPr>
            <p:cNvSpPr txBox="1"/>
            <p:nvPr/>
          </p:nvSpPr>
          <p:spPr>
            <a:xfrm>
              <a:off x="2815037" y="2533960"/>
              <a:ext cx="990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b="1" dirty="0"/>
                <a:t>Group 2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FBE6A2F-B12B-41A2-9C3F-583C033219D2}"/>
                </a:ext>
              </a:extLst>
            </p:cNvPr>
            <p:cNvSpPr txBox="1"/>
            <p:nvPr/>
          </p:nvSpPr>
          <p:spPr>
            <a:xfrm rot="16200000">
              <a:off x="1865471" y="2223264"/>
              <a:ext cx="1071127" cy="384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b="1" dirty="0"/>
                <a:t>Compose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F82B34-2364-47CD-8245-19A0E2684FC9}"/>
                </a:ext>
              </a:extLst>
            </p:cNvPr>
            <p:cNvSpPr/>
            <p:nvPr/>
          </p:nvSpPr>
          <p:spPr>
            <a:xfrm>
              <a:off x="4148376" y="1859355"/>
              <a:ext cx="614501" cy="44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400" b="1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66035910-FA28-49C2-A571-8D1D4726A663}"/>
                </a:ext>
              </a:extLst>
            </p:cNvPr>
            <p:cNvSpPr txBox="1"/>
            <p:nvPr/>
          </p:nvSpPr>
          <p:spPr>
            <a:xfrm>
              <a:off x="4089171" y="1908517"/>
              <a:ext cx="772768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400" b="1" dirty="0"/>
                <a:t>Normal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2F045FEA-7F9F-4746-8DB5-14CC6E417260}"/>
                </a:ext>
              </a:extLst>
            </p:cNvPr>
            <p:cNvSpPr txBox="1"/>
            <p:nvPr/>
          </p:nvSpPr>
          <p:spPr>
            <a:xfrm>
              <a:off x="4077061" y="1363900"/>
              <a:ext cx="816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/>
                <a:t>10 trials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6FF42BEA-1D2A-4172-A0BA-BEE9F25DC937}"/>
                </a:ext>
              </a:extLst>
            </p:cNvPr>
            <p:cNvSpPr txBox="1"/>
            <p:nvPr/>
          </p:nvSpPr>
          <p:spPr>
            <a:xfrm>
              <a:off x="5221196" y="1363900"/>
              <a:ext cx="816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/>
                <a:t>50 trials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FDA4A242-13C2-423F-800C-B53E74782111}"/>
                </a:ext>
              </a:extLst>
            </p:cNvPr>
            <p:cNvSpPr txBox="1"/>
            <p:nvPr/>
          </p:nvSpPr>
          <p:spPr>
            <a:xfrm>
              <a:off x="7900107" y="1363900"/>
              <a:ext cx="816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/>
                <a:t>50 trials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0B1DB3B8-A292-46ED-BAF1-5E7292EBC3D4}"/>
                </a:ext>
              </a:extLst>
            </p:cNvPr>
            <p:cNvSpPr txBox="1"/>
            <p:nvPr/>
          </p:nvSpPr>
          <p:spPr>
            <a:xfrm>
              <a:off x="6560650" y="1363900"/>
              <a:ext cx="816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/>
                <a:t>50 trials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E6CE055A-DCA9-4E53-BFC3-9A6ABDC8B3E9}"/>
                </a:ext>
              </a:extLst>
            </p:cNvPr>
            <p:cNvSpPr txBox="1"/>
            <p:nvPr/>
          </p:nvSpPr>
          <p:spPr>
            <a:xfrm>
              <a:off x="9050344" y="1363900"/>
              <a:ext cx="816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400" b="1" dirty="0"/>
                <a:t>10 trials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65771F-D58E-4BF2-8064-D4EE9776DDB3}"/>
                </a:ext>
              </a:extLst>
            </p:cNvPr>
            <p:cNvSpPr/>
            <p:nvPr/>
          </p:nvSpPr>
          <p:spPr>
            <a:xfrm>
              <a:off x="4968198" y="1859355"/>
              <a:ext cx="1272664" cy="4408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400" b="1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46075A35-51AE-4CA5-AABC-E365E75C9AB2}"/>
                </a:ext>
              </a:extLst>
            </p:cNvPr>
            <p:cNvSpPr txBox="1"/>
            <p:nvPr/>
          </p:nvSpPr>
          <p:spPr>
            <a:xfrm>
              <a:off x="5285745" y="1913546"/>
              <a:ext cx="682679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400" b="1" dirty="0"/>
                <a:t>Spring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016F79-5B64-462F-8C50-58BE084E7082}"/>
                </a:ext>
              </a:extLst>
            </p:cNvPr>
            <p:cNvSpPr/>
            <p:nvPr/>
          </p:nvSpPr>
          <p:spPr>
            <a:xfrm>
              <a:off x="6306338" y="1857502"/>
              <a:ext cx="1272664" cy="44088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400" b="1"/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30A5481A-7C21-49A0-AE0F-C2BF2D4AB6CA}"/>
                </a:ext>
              </a:extLst>
            </p:cNvPr>
            <p:cNvSpPr txBox="1"/>
            <p:nvPr/>
          </p:nvSpPr>
          <p:spPr>
            <a:xfrm>
              <a:off x="6560653" y="1910879"/>
              <a:ext cx="859388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400" b="1" dirty="0"/>
                <a:t>Rotation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276628-6A88-416F-BB04-9343A2DC5724}"/>
                </a:ext>
              </a:extLst>
            </p:cNvPr>
            <p:cNvSpPr/>
            <p:nvPr/>
          </p:nvSpPr>
          <p:spPr>
            <a:xfrm>
              <a:off x="7642342" y="1857502"/>
              <a:ext cx="1272664" cy="440887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400" b="1" dirty="0"/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53493578-450E-47C5-8BA5-81B156258D86}"/>
                </a:ext>
              </a:extLst>
            </p:cNvPr>
            <p:cNvSpPr txBox="1"/>
            <p:nvPr/>
          </p:nvSpPr>
          <p:spPr>
            <a:xfrm>
              <a:off x="7592134" y="1910879"/>
              <a:ext cx="13968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CA" sz="1400" b="1" dirty="0" err="1"/>
                <a:t>Spring+Rotation</a:t>
              </a:r>
              <a:endParaRPr lang="fr-CA" sz="1400" b="1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AB5D718-DA8C-4DCB-A328-D44FB5A6A19C}"/>
                </a:ext>
              </a:extLst>
            </p:cNvPr>
            <p:cNvSpPr/>
            <p:nvPr/>
          </p:nvSpPr>
          <p:spPr>
            <a:xfrm>
              <a:off x="9121660" y="1857501"/>
              <a:ext cx="614501" cy="44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400" b="1" dirty="0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0CD02CAF-CCF7-47B7-91D5-70D6914AB7D8}"/>
                </a:ext>
              </a:extLst>
            </p:cNvPr>
            <p:cNvSpPr txBox="1"/>
            <p:nvPr/>
          </p:nvSpPr>
          <p:spPr>
            <a:xfrm>
              <a:off x="9076129" y="1911235"/>
              <a:ext cx="772768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400" b="1" dirty="0"/>
                <a:t>Normal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1C24169-FD23-427A-9EC1-03AB13A802B3}"/>
                </a:ext>
              </a:extLst>
            </p:cNvPr>
            <p:cNvSpPr/>
            <p:nvPr/>
          </p:nvSpPr>
          <p:spPr>
            <a:xfrm>
              <a:off x="4148376" y="2539569"/>
              <a:ext cx="614501" cy="44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400" b="1"/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7B4CDEB1-DF2D-4203-812F-E6A72FDECF92}"/>
                </a:ext>
              </a:extLst>
            </p:cNvPr>
            <p:cNvSpPr txBox="1"/>
            <p:nvPr/>
          </p:nvSpPr>
          <p:spPr>
            <a:xfrm>
              <a:off x="4089171" y="2588733"/>
              <a:ext cx="772768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400" b="1" dirty="0"/>
                <a:t>Normal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460A5C3-AFA8-44FD-ADBF-070E3B046BFD}"/>
                </a:ext>
              </a:extLst>
            </p:cNvPr>
            <p:cNvSpPr/>
            <p:nvPr/>
          </p:nvSpPr>
          <p:spPr>
            <a:xfrm>
              <a:off x="6306338" y="2528425"/>
              <a:ext cx="1272664" cy="4408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400" b="1"/>
            </a:p>
          </p:txBody>
        </p:sp>
        <p:sp>
          <p:nvSpPr>
            <p:cNvPr id="92" name="ZoneTexte 91">
              <a:extLst>
                <a:ext uri="{FF2B5EF4-FFF2-40B4-BE49-F238E27FC236}">
                  <a16:creationId xmlns:a16="http://schemas.microsoft.com/office/drawing/2014/main" id="{D91C7444-54E2-4855-9B13-CC75F2D8B850}"/>
                </a:ext>
              </a:extLst>
            </p:cNvPr>
            <p:cNvSpPr txBox="1"/>
            <p:nvPr/>
          </p:nvSpPr>
          <p:spPr>
            <a:xfrm>
              <a:off x="6623888" y="2582618"/>
              <a:ext cx="682679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400" b="1" dirty="0"/>
                <a:t>Spring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2DC9B94-4DE1-42F3-8DE4-DE819B37E864}"/>
                </a:ext>
              </a:extLst>
            </p:cNvPr>
            <p:cNvSpPr/>
            <p:nvPr/>
          </p:nvSpPr>
          <p:spPr>
            <a:xfrm>
              <a:off x="4971273" y="2533657"/>
              <a:ext cx="1272664" cy="44088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400" b="1"/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855E1EE2-1303-4F96-B26D-3188655C4E19}"/>
                </a:ext>
              </a:extLst>
            </p:cNvPr>
            <p:cNvSpPr txBox="1"/>
            <p:nvPr/>
          </p:nvSpPr>
          <p:spPr>
            <a:xfrm>
              <a:off x="5225585" y="2587034"/>
              <a:ext cx="859388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400" b="1" dirty="0"/>
                <a:t>Rotation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0A4DD47-F669-4149-91DF-03D6798340B0}"/>
                </a:ext>
              </a:extLst>
            </p:cNvPr>
            <p:cNvSpPr/>
            <p:nvPr/>
          </p:nvSpPr>
          <p:spPr>
            <a:xfrm>
              <a:off x="7642342" y="2537716"/>
              <a:ext cx="1272664" cy="440887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400" b="1" dirty="0"/>
            </a:p>
          </p:txBody>
        </p:sp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46530B94-66D1-4419-AB56-F655383EC932}"/>
                </a:ext>
              </a:extLst>
            </p:cNvPr>
            <p:cNvSpPr txBox="1"/>
            <p:nvPr/>
          </p:nvSpPr>
          <p:spPr>
            <a:xfrm>
              <a:off x="7592134" y="2591094"/>
              <a:ext cx="14433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400" b="1" dirty="0" err="1"/>
                <a:t>Spring+Rotation</a:t>
              </a:r>
              <a:endParaRPr lang="fr-CA" sz="1400" b="1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115DF1E-B22B-4668-9C9D-944D4867FC4F}"/>
                </a:ext>
              </a:extLst>
            </p:cNvPr>
            <p:cNvSpPr/>
            <p:nvPr/>
          </p:nvSpPr>
          <p:spPr>
            <a:xfrm>
              <a:off x="9121660" y="2537715"/>
              <a:ext cx="614501" cy="44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400" b="1" dirty="0"/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7FF6CBBF-7FE8-4087-AAC1-AD62254D6479}"/>
                </a:ext>
              </a:extLst>
            </p:cNvPr>
            <p:cNvSpPr txBox="1"/>
            <p:nvPr/>
          </p:nvSpPr>
          <p:spPr>
            <a:xfrm>
              <a:off x="9076129" y="2591449"/>
              <a:ext cx="772768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400" b="1" dirty="0"/>
                <a:t>Normal</a:t>
              </a:r>
            </a:p>
          </p:txBody>
        </p:sp>
        <p:sp>
          <p:nvSpPr>
            <p:cNvPr id="136" name="Parenthèse ouvrante 135">
              <a:extLst>
                <a:ext uri="{FF2B5EF4-FFF2-40B4-BE49-F238E27FC236}">
                  <a16:creationId xmlns:a16="http://schemas.microsoft.com/office/drawing/2014/main" id="{22213113-2651-41E7-9A8E-E6A0BBE0D82C}"/>
                </a:ext>
              </a:extLst>
            </p:cNvPr>
            <p:cNvSpPr/>
            <p:nvPr/>
          </p:nvSpPr>
          <p:spPr>
            <a:xfrm>
              <a:off x="2687693" y="1811050"/>
              <a:ext cx="105608" cy="1223085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sz="140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193103" y="3373055"/>
            <a:ext cx="7663147" cy="1305614"/>
            <a:chOff x="2193103" y="3373055"/>
            <a:chExt cx="7663147" cy="1305614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5BC7B3A-57B4-4DE8-BA16-CC1BEAC47C94}"/>
                </a:ext>
              </a:extLst>
            </p:cNvPr>
            <p:cNvSpPr txBox="1"/>
            <p:nvPr/>
          </p:nvSpPr>
          <p:spPr>
            <a:xfrm>
              <a:off x="2824770" y="3506523"/>
              <a:ext cx="990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b="1" dirty="0"/>
                <a:t>Group 3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13C7426-09B7-418F-A26B-9B5F96047FA8}"/>
                </a:ext>
              </a:extLst>
            </p:cNvPr>
            <p:cNvSpPr txBox="1"/>
            <p:nvPr/>
          </p:nvSpPr>
          <p:spPr>
            <a:xfrm>
              <a:off x="2815037" y="4145818"/>
              <a:ext cx="990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b="1" dirty="0"/>
                <a:t>Group 4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707529A-32A9-40EF-852E-54E6842D42B1}"/>
                </a:ext>
              </a:extLst>
            </p:cNvPr>
            <p:cNvSpPr txBox="1"/>
            <p:nvPr/>
          </p:nvSpPr>
          <p:spPr>
            <a:xfrm rot="16200000">
              <a:off x="1732487" y="3833671"/>
              <a:ext cx="1305614" cy="384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b="1" dirty="0" err="1"/>
                <a:t>Decompose</a:t>
              </a:r>
              <a:endParaRPr lang="fr-CA" b="1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B89736D-E1CB-4F25-B626-7866B8CB43D3}"/>
                </a:ext>
              </a:extLst>
            </p:cNvPr>
            <p:cNvSpPr/>
            <p:nvPr/>
          </p:nvSpPr>
          <p:spPr>
            <a:xfrm>
              <a:off x="4151779" y="4140088"/>
              <a:ext cx="614501" cy="44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400" b="1"/>
            </a:p>
          </p:txBody>
        </p:sp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2E916306-3125-4321-86DA-95C5244AF9FD}"/>
                </a:ext>
              </a:extLst>
            </p:cNvPr>
            <p:cNvSpPr txBox="1"/>
            <p:nvPr/>
          </p:nvSpPr>
          <p:spPr>
            <a:xfrm>
              <a:off x="4092573" y="4189252"/>
              <a:ext cx="772768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400" b="1" dirty="0"/>
                <a:t>Normal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3F52C69-590F-4687-8261-2C302AAEF5E4}"/>
                </a:ext>
              </a:extLst>
            </p:cNvPr>
            <p:cNvSpPr/>
            <p:nvPr/>
          </p:nvSpPr>
          <p:spPr>
            <a:xfrm>
              <a:off x="6314217" y="3500994"/>
              <a:ext cx="1272664" cy="4408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400" b="1"/>
            </a:p>
          </p:txBody>
        </p: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099A5624-C2E2-40F9-A299-B679B4AE878C}"/>
                </a:ext>
              </a:extLst>
            </p:cNvPr>
            <p:cNvSpPr txBox="1"/>
            <p:nvPr/>
          </p:nvSpPr>
          <p:spPr>
            <a:xfrm>
              <a:off x="6631765" y="3545082"/>
              <a:ext cx="682679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400" b="1" dirty="0"/>
                <a:t>Spring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938E316-3196-4B88-9890-53A1DDE3B0B0}"/>
                </a:ext>
              </a:extLst>
            </p:cNvPr>
            <p:cNvSpPr/>
            <p:nvPr/>
          </p:nvSpPr>
          <p:spPr>
            <a:xfrm>
              <a:off x="7649422" y="3500994"/>
              <a:ext cx="1272664" cy="44088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400" b="1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0F2B8987-5AA6-4A9E-858D-415AC0723FC2}"/>
                </a:ext>
              </a:extLst>
            </p:cNvPr>
            <p:cNvSpPr txBox="1"/>
            <p:nvPr/>
          </p:nvSpPr>
          <p:spPr>
            <a:xfrm>
              <a:off x="7903735" y="3545082"/>
              <a:ext cx="859388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400" b="1" dirty="0"/>
                <a:t>Rotation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0749B7B-EAFD-450B-BDDC-098AE837A151}"/>
                </a:ext>
              </a:extLst>
            </p:cNvPr>
            <p:cNvSpPr/>
            <p:nvPr/>
          </p:nvSpPr>
          <p:spPr>
            <a:xfrm>
              <a:off x="4973775" y="4138801"/>
              <a:ext cx="1272664" cy="440887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400" b="1" dirty="0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892B8F04-65EB-4FEC-A790-A25D312E4625}"/>
                </a:ext>
              </a:extLst>
            </p:cNvPr>
            <p:cNvSpPr txBox="1"/>
            <p:nvPr/>
          </p:nvSpPr>
          <p:spPr>
            <a:xfrm>
              <a:off x="4923568" y="4182889"/>
              <a:ext cx="14433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400" b="1" dirty="0" err="1"/>
                <a:t>Spring+Rotation</a:t>
              </a:r>
              <a:endParaRPr lang="fr-CA" sz="1400" b="1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B9A781B-372A-4CFA-97F2-593DFEB5E35A}"/>
                </a:ext>
              </a:extLst>
            </p:cNvPr>
            <p:cNvSpPr/>
            <p:nvPr/>
          </p:nvSpPr>
          <p:spPr>
            <a:xfrm>
              <a:off x="9125062" y="4138234"/>
              <a:ext cx="614501" cy="44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400" b="1" dirty="0"/>
            </a:p>
          </p:txBody>
        </p:sp>
        <p:sp>
          <p:nvSpPr>
            <p:cNvPr id="86" name="ZoneTexte 85">
              <a:extLst>
                <a:ext uri="{FF2B5EF4-FFF2-40B4-BE49-F238E27FC236}">
                  <a16:creationId xmlns:a16="http://schemas.microsoft.com/office/drawing/2014/main" id="{DBA6AB38-2226-4E62-9AEE-44CA387E90F6}"/>
                </a:ext>
              </a:extLst>
            </p:cNvPr>
            <p:cNvSpPr txBox="1"/>
            <p:nvPr/>
          </p:nvSpPr>
          <p:spPr>
            <a:xfrm>
              <a:off x="9079531" y="4191968"/>
              <a:ext cx="772768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400" b="1" dirty="0"/>
                <a:t>Normal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12162D4-FE7F-435F-A66B-DB85925410CA}"/>
                </a:ext>
              </a:extLst>
            </p:cNvPr>
            <p:cNvSpPr/>
            <p:nvPr/>
          </p:nvSpPr>
          <p:spPr>
            <a:xfrm>
              <a:off x="4155728" y="3506376"/>
              <a:ext cx="614501" cy="44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400" b="1"/>
            </a:p>
          </p:txBody>
        </p:sp>
        <p:sp>
          <p:nvSpPr>
            <p:cNvPr id="119" name="ZoneTexte 118">
              <a:extLst>
                <a:ext uri="{FF2B5EF4-FFF2-40B4-BE49-F238E27FC236}">
                  <a16:creationId xmlns:a16="http://schemas.microsoft.com/office/drawing/2014/main" id="{DADBF3FC-046C-4A8A-B945-E7E70B1A89CC}"/>
                </a:ext>
              </a:extLst>
            </p:cNvPr>
            <p:cNvSpPr txBox="1"/>
            <p:nvPr/>
          </p:nvSpPr>
          <p:spPr>
            <a:xfrm>
              <a:off x="4096524" y="3555540"/>
              <a:ext cx="772768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400" b="1" dirty="0"/>
                <a:t>Normal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1BD3BB7-501D-4773-89CA-1B95F8F9264A}"/>
                </a:ext>
              </a:extLst>
            </p:cNvPr>
            <p:cNvSpPr/>
            <p:nvPr/>
          </p:nvSpPr>
          <p:spPr>
            <a:xfrm>
              <a:off x="7643729" y="4138801"/>
              <a:ext cx="1272664" cy="4408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400" b="1"/>
            </a:p>
          </p:txBody>
        </p:sp>
        <p:sp>
          <p:nvSpPr>
            <p:cNvPr id="122" name="ZoneTexte 121">
              <a:extLst>
                <a:ext uri="{FF2B5EF4-FFF2-40B4-BE49-F238E27FC236}">
                  <a16:creationId xmlns:a16="http://schemas.microsoft.com/office/drawing/2014/main" id="{6751D8C9-0981-4066-A581-C9C25AB84C73}"/>
                </a:ext>
              </a:extLst>
            </p:cNvPr>
            <p:cNvSpPr txBox="1"/>
            <p:nvPr/>
          </p:nvSpPr>
          <p:spPr>
            <a:xfrm>
              <a:off x="7961276" y="4182889"/>
              <a:ext cx="682679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400" b="1" dirty="0"/>
                <a:t>Spring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A288B2D-01DF-4B50-A3A2-1F85DE726DAC}"/>
                </a:ext>
              </a:extLst>
            </p:cNvPr>
            <p:cNvSpPr/>
            <p:nvPr/>
          </p:nvSpPr>
          <p:spPr>
            <a:xfrm>
              <a:off x="6313690" y="4138801"/>
              <a:ext cx="1272664" cy="44088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400" b="1"/>
            </a:p>
          </p:txBody>
        </p:sp>
        <p:sp>
          <p:nvSpPr>
            <p:cNvPr id="125" name="ZoneTexte 124">
              <a:extLst>
                <a:ext uri="{FF2B5EF4-FFF2-40B4-BE49-F238E27FC236}">
                  <a16:creationId xmlns:a16="http://schemas.microsoft.com/office/drawing/2014/main" id="{F78C2C0D-7C4A-4DED-A62E-D30792D00797}"/>
                </a:ext>
              </a:extLst>
            </p:cNvPr>
            <p:cNvSpPr txBox="1"/>
            <p:nvPr/>
          </p:nvSpPr>
          <p:spPr>
            <a:xfrm>
              <a:off x="6568002" y="4182889"/>
              <a:ext cx="859388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400" b="1" dirty="0"/>
                <a:t>Rotation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5FADCF7-821F-4311-86C3-C779D0F5A903}"/>
                </a:ext>
              </a:extLst>
            </p:cNvPr>
            <p:cNvSpPr/>
            <p:nvPr/>
          </p:nvSpPr>
          <p:spPr>
            <a:xfrm>
              <a:off x="4977724" y="3500994"/>
              <a:ext cx="1272664" cy="440887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400" b="1" dirty="0"/>
            </a:p>
          </p:txBody>
        </p:sp>
        <p:sp>
          <p:nvSpPr>
            <p:cNvPr id="128" name="ZoneTexte 127">
              <a:extLst>
                <a:ext uri="{FF2B5EF4-FFF2-40B4-BE49-F238E27FC236}">
                  <a16:creationId xmlns:a16="http://schemas.microsoft.com/office/drawing/2014/main" id="{B3B2B2BF-DBA9-46DF-BA45-C2B51F34AAD3}"/>
                </a:ext>
              </a:extLst>
            </p:cNvPr>
            <p:cNvSpPr txBox="1"/>
            <p:nvPr/>
          </p:nvSpPr>
          <p:spPr>
            <a:xfrm>
              <a:off x="4927516" y="3545082"/>
              <a:ext cx="14433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400" b="1" dirty="0" err="1"/>
                <a:t>Spring+Rotation</a:t>
              </a:r>
              <a:endParaRPr lang="fr-CA" sz="1400" b="1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6CFA0AC-DCB4-497E-AC65-AA2A09AC49EE}"/>
                </a:ext>
              </a:extLst>
            </p:cNvPr>
            <p:cNvSpPr/>
            <p:nvPr/>
          </p:nvSpPr>
          <p:spPr>
            <a:xfrm>
              <a:off x="9129011" y="3504522"/>
              <a:ext cx="614501" cy="44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400" b="1" dirty="0"/>
            </a:p>
          </p:txBody>
        </p:sp>
        <p:sp>
          <p:nvSpPr>
            <p:cNvPr id="131" name="ZoneTexte 130">
              <a:extLst>
                <a:ext uri="{FF2B5EF4-FFF2-40B4-BE49-F238E27FC236}">
                  <a16:creationId xmlns:a16="http://schemas.microsoft.com/office/drawing/2014/main" id="{00C7D6C7-2C49-4952-AAB6-72C896F704EF}"/>
                </a:ext>
              </a:extLst>
            </p:cNvPr>
            <p:cNvSpPr txBox="1"/>
            <p:nvPr/>
          </p:nvSpPr>
          <p:spPr>
            <a:xfrm>
              <a:off x="9083482" y="3558256"/>
              <a:ext cx="772768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sz="1400" b="1" dirty="0"/>
                <a:t>Normal</a:t>
              </a:r>
            </a:p>
          </p:txBody>
        </p:sp>
        <p:sp>
          <p:nvSpPr>
            <p:cNvPr id="138" name="Parenthèse ouvrante 137">
              <a:extLst>
                <a:ext uri="{FF2B5EF4-FFF2-40B4-BE49-F238E27FC236}">
                  <a16:creationId xmlns:a16="http://schemas.microsoft.com/office/drawing/2014/main" id="{5C0CDF29-C586-4940-9860-1929038EBF84}"/>
                </a:ext>
              </a:extLst>
            </p:cNvPr>
            <p:cNvSpPr/>
            <p:nvPr/>
          </p:nvSpPr>
          <p:spPr>
            <a:xfrm>
              <a:off x="2692725" y="3430202"/>
              <a:ext cx="105608" cy="1223085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sz="140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4232839" y="213023"/>
            <a:ext cx="3941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Experimental Design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116887" y="5207427"/>
            <a:ext cx="484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right handed naïve participants in each group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586354" y="1546578"/>
            <a:ext cx="1497128" cy="1738489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849593" y="3179240"/>
            <a:ext cx="1497128" cy="1738489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432194">
            <a:off x="4778205" y="2057716"/>
            <a:ext cx="2965027" cy="62671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 rot="20395317">
            <a:off x="4864207" y="2104951"/>
            <a:ext cx="2965027" cy="61834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50484" y="5795334"/>
            <a:ext cx="203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Composition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320348" y="3422963"/>
            <a:ext cx="1243154" cy="540750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313690" y="4085832"/>
            <a:ext cx="1313114" cy="540750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55279" y="5795334"/>
            <a:ext cx="2189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Decomposition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333429" y="5795334"/>
            <a:ext cx="225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Interference</a:t>
            </a:r>
            <a:endParaRPr lang="en-US" dirty="0"/>
          </a:p>
        </p:txBody>
      </p:sp>
      <p:sp>
        <p:nvSpPr>
          <p:cNvPr id="129" name="Oval 128"/>
          <p:cNvSpPr/>
          <p:nvPr/>
        </p:nvSpPr>
        <p:spPr>
          <a:xfrm rot="1432194">
            <a:off x="6140606" y="3721478"/>
            <a:ext cx="2965027" cy="62671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 rot="20395317">
            <a:off x="6226608" y="3768713"/>
            <a:ext cx="2965027" cy="61834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4982953" y="1804769"/>
            <a:ext cx="1243154" cy="540750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5011250" y="2464552"/>
            <a:ext cx="1243154" cy="540750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2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61" grpId="0" animBg="1"/>
      <p:bldP spid="9" grpId="0" animBg="1"/>
      <p:bldP spid="63" grpId="0" animBg="1"/>
      <p:bldP spid="11" grpId="0"/>
      <p:bldP spid="13" grpId="0" animBg="1"/>
      <p:bldP spid="66" grpId="0" animBg="1"/>
      <p:bldP spid="15" grpId="0"/>
      <p:bldP spid="18" grpId="0"/>
      <p:bldP spid="129" grpId="0" animBg="1"/>
      <p:bldP spid="132" grpId="0" animBg="1"/>
      <p:bldP spid="133" grpId="0" animBg="1"/>
      <p:bldP spid="134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2305</Words>
  <Application>Microsoft Office PowerPoint</Application>
  <PresentationFormat>Widescreen</PresentationFormat>
  <Paragraphs>419</Paragraphs>
  <Slides>26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Times New Roman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Pierre-Michel Bernier</dc:creator>
  <cp:lastModifiedBy>James Mathew</cp:lastModifiedBy>
  <cp:revision>126</cp:revision>
  <dcterms:created xsi:type="dcterms:W3CDTF">2020-11-04T20:50:54Z</dcterms:created>
  <dcterms:modified xsi:type="dcterms:W3CDTF">2021-01-11T08:58:11Z</dcterms:modified>
</cp:coreProperties>
</file>